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53"/>
  </p:notesMasterIdLst>
  <p:sldIdLst>
    <p:sldId id="329" r:id="rId2"/>
    <p:sldId id="286" r:id="rId3"/>
    <p:sldId id="290" r:id="rId4"/>
    <p:sldId id="386" r:id="rId5"/>
    <p:sldId id="407" r:id="rId6"/>
    <p:sldId id="398" r:id="rId7"/>
    <p:sldId id="408" r:id="rId8"/>
    <p:sldId id="397" r:id="rId9"/>
    <p:sldId id="405" r:id="rId10"/>
    <p:sldId id="409" r:id="rId11"/>
    <p:sldId id="410" r:id="rId12"/>
    <p:sldId id="411" r:id="rId13"/>
    <p:sldId id="412" r:id="rId14"/>
    <p:sldId id="413" r:id="rId15"/>
    <p:sldId id="414" r:id="rId16"/>
    <p:sldId id="406" r:id="rId17"/>
    <p:sldId id="416" r:id="rId18"/>
    <p:sldId id="417" r:id="rId19"/>
    <p:sldId id="418" r:id="rId20"/>
    <p:sldId id="419" r:id="rId21"/>
    <p:sldId id="420" r:id="rId22"/>
    <p:sldId id="421" r:id="rId23"/>
    <p:sldId id="400" r:id="rId24"/>
    <p:sldId id="422" r:id="rId25"/>
    <p:sldId id="423" r:id="rId26"/>
    <p:sldId id="424" r:id="rId27"/>
    <p:sldId id="425" r:id="rId28"/>
    <p:sldId id="426" r:id="rId29"/>
    <p:sldId id="427" r:id="rId30"/>
    <p:sldId id="428" r:id="rId31"/>
    <p:sldId id="433" r:id="rId32"/>
    <p:sldId id="434" r:id="rId33"/>
    <p:sldId id="435" r:id="rId34"/>
    <p:sldId id="436" r:id="rId35"/>
    <p:sldId id="437" r:id="rId36"/>
    <p:sldId id="441" r:id="rId37"/>
    <p:sldId id="439" r:id="rId38"/>
    <p:sldId id="440" r:id="rId39"/>
    <p:sldId id="442" r:id="rId40"/>
    <p:sldId id="444" r:id="rId41"/>
    <p:sldId id="449" r:id="rId42"/>
    <p:sldId id="450" r:id="rId43"/>
    <p:sldId id="451" r:id="rId44"/>
    <p:sldId id="452" r:id="rId45"/>
    <p:sldId id="454" r:id="rId46"/>
    <p:sldId id="455" r:id="rId47"/>
    <p:sldId id="458" r:id="rId48"/>
    <p:sldId id="457" r:id="rId49"/>
    <p:sldId id="372" r:id="rId50"/>
    <p:sldId id="371" r:id="rId51"/>
    <p:sldId id="281" r:id="rId5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FBF"/>
    <a:srgbClr val="1A47C5"/>
    <a:srgbClr val="1B47B6"/>
    <a:srgbClr val="8606B6"/>
    <a:srgbClr val="6440C3"/>
    <a:srgbClr val="A98AFF"/>
    <a:srgbClr val="FFFFFF"/>
    <a:srgbClr val="C2B1EF"/>
    <a:srgbClr val="1B48B6"/>
    <a:srgbClr val="AC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6436"/>
  </p:normalViewPr>
  <p:slideViewPr>
    <p:cSldViewPr snapToGrid="0" snapToObjects="1">
      <p:cViewPr varScale="1">
        <p:scale>
          <a:sx n="109" d="100"/>
          <a:sy n="109" d="100"/>
        </p:scale>
        <p:origin x="84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840"/>
    </p:cViewPr>
  </p:sorterViewPr>
  <p:notesViewPr>
    <p:cSldViewPr snapToGrid="0" snapToObjects="1">
      <p:cViewPr varScale="1">
        <p:scale>
          <a:sx n="119" d="100"/>
          <a:sy n="119" d="100"/>
        </p:scale>
        <p:origin x="2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1143000" y="685800"/>
            <a:ext cx="4572000" cy="3429000"/>
          </a:xfrm>
          <a:prstGeom prst="rect">
            <a:avLst/>
          </a:prstGeom>
        </p:spPr>
        <p:txBody>
          <a:bodyPr/>
          <a:lstStyle/>
          <a:p>
            <a:endParaRPr/>
          </a:p>
        </p:txBody>
      </p:sp>
      <p:sp>
        <p:nvSpPr>
          <p:cNvPr id="300" name="Shape 30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392897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9060" y="559924"/>
            <a:ext cx="1397000" cy="544248"/>
          </a:xfrm>
          <a:prstGeom prst="rect">
            <a:avLst/>
          </a:prstGeom>
        </p:spPr>
      </p:pic>
      <p:pic>
        <p:nvPicPr>
          <p:cNvPr id="4" name="Picture 3">
            <a:extLst>
              <a:ext uri="{FF2B5EF4-FFF2-40B4-BE49-F238E27FC236}">
                <a16:creationId xmlns:a16="http://schemas.microsoft.com/office/drawing/2014/main"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72315" y="5885258"/>
            <a:ext cx="5820228" cy="1270000"/>
          </a:xfrm>
          <a:prstGeom prst="rect">
            <a:avLst/>
          </a:prstGeom>
        </p:spPr>
      </p:pic>
      <p:sp>
        <p:nvSpPr>
          <p:cNvPr id="8" name="Subtitle 2">
            <a:extLst>
              <a:ext uri="{FF2B5EF4-FFF2-40B4-BE49-F238E27FC236}">
                <a16:creationId xmlns:a16="http://schemas.microsoft.com/office/drawing/2014/main" id="{3A38AA8A-CB4E-5A46-80A2-884EE068309D}"/>
              </a:ext>
            </a:extLst>
          </p:cNvPr>
          <p:cNvSpPr>
            <a:spLocks noGrp="1"/>
          </p:cNvSpPr>
          <p:nvPr>
            <p:ph type="subTitle" idx="1"/>
          </p:nvPr>
        </p:nvSpPr>
        <p:spPr>
          <a:xfrm>
            <a:off x="639062" y="5243813"/>
            <a:ext cx="6289778" cy="434974"/>
          </a:xfrm>
          <a:prstGeom prst="rect">
            <a:avLst/>
          </a:prstGeo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id="{3E1123C6-DEC0-0D41-9525-9436A7FCCC26}"/>
              </a:ext>
            </a:extLst>
          </p:cNvPr>
          <p:cNvSpPr>
            <a:spLocks noGrp="1"/>
          </p:cNvSpPr>
          <p:nvPr>
            <p:ph type="title"/>
          </p:nvPr>
        </p:nvSpPr>
        <p:spPr>
          <a:xfrm>
            <a:off x="639060" y="2028063"/>
            <a:ext cx="6289780" cy="2814411"/>
          </a:xfrm>
          <a:prstGeom prst="rect">
            <a:avLst/>
          </a:prstGeom>
        </p:spPr>
        <p:txBody>
          <a:bodyPr/>
          <a:lstStyle>
            <a:lvl1pPr>
              <a:defRPr sz="6000"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id="{F834F6D2-EF2F-BE48-9123-3E204FAEA5B8}"/>
              </a:ext>
            </a:extLst>
          </p:cNvPr>
          <p:cNvSpPr>
            <a:spLocks noGrp="1"/>
          </p:cNvSpPr>
          <p:nvPr>
            <p:ph type="dt" sz="half" idx="10"/>
          </p:nvPr>
        </p:nvSpPr>
        <p:spPr>
          <a:xfrm>
            <a:off x="9762186" y="490713"/>
            <a:ext cx="1849674" cy="365125"/>
          </a:xfrm>
          <a:prstGeom prst="rect">
            <a:avLst/>
          </a:prstGeom>
        </p:spPr>
        <p:txBody>
          <a:bodyPr lIns="90000"/>
          <a:lstStyle>
            <a:lvl1pPr algn="r">
              <a:defRPr sz="1400">
                <a:solidFill>
                  <a:schemeClr val="tx1">
                    <a:lumMod val="50000"/>
                    <a:lumOff val="50000"/>
                  </a:schemeClr>
                </a:solidFill>
              </a:defRPr>
            </a:lvl1pPr>
          </a:lstStyle>
          <a:p>
            <a:fld id="{879C6505-0DB4-4F42-9517-8EE46F733C69}" type="datetime3">
              <a:rPr lang="en-IN" smtClean="0"/>
              <a:pPr/>
              <a:t>31 May 2021</a:t>
            </a:fld>
            <a:endParaRPr lang="en-US" dirty="0"/>
          </a:p>
        </p:txBody>
      </p:sp>
      <p:sp>
        <p:nvSpPr>
          <p:cNvPr id="7" name="Footer Placeholder 4">
            <a:extLst>
              <a:ext uri="{FF2B5EF4-FFF2-40B4-BE49-F238E27FC236}">
                <a16:creationId xmlns:a16="http://schemas.microsoft.com/office/drawing/2014/main" id="{B2D87880-BB7D-0540-BA4F-ED0941AE615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id="{DDBBE3CE-FDC1-8B44-8E98-60EE718835F3}"/>
              </a:ext>
            </a:extLst>
          </p:cNvPr>
          <p:cNvSpPr>
            <a:spLocks noGrp="1"/>
          </p:cNvSpPr>
          <p:nvPr>
            <p:ph type="pic" sz="quarter" idx="11"/>
          </p:nvPr>
        </p:nvSpPr>
        <p:spPr>
          <a:xfrm>
            <a:off x="6928840" y="491792"/>
            <a:ext cx="4058445"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305973466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EE61D0-22FD-F144-9C72-2BF46C79D28F}"/>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62C6BBF0-7BBA-4B4D-A30C-4B11EF13D8F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1A4630F0-C9FC-AE42-A7D6-C7006ED0963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B4EC4B4C-D11E-EA4F-9B19-1BAAA5399636}"/>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B052DFF-E61F-1E45-8C89-CC54A6F29C95}"/>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E4BBF58-ED40-9546-82AA-F2152073AF8E}"/>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4FC568B-2F3D-DE4C-A657-7F982D14B4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id="{E2461216-0A32-494A-8AEE-F1744A2C2977}"/>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3B462CF0-BAC6-924C-92D2-9F0777401529}"/>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id="{D81AA3AE-229E-FB45-B815-22EFA3FA1EF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5" name="Footer Placeholder 4">
            <a:extLst>
              <a:ext uri="{FF2B5EF4-FFF2-40B4-BE49-F238E27FC236}">
                <a16:creationId xmlns:a16="http://schemas.microsoft.com/office/drawing/2014/main" id="{855F79A0-567B-A849-A947-8A09296B292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19345770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id="{463DADCE-D593-2B4C-ACB9-3FC9C22734E1}"/>
              </a:ext>
            </a:extLst>
          </p:cNvPr>
          <p:cNvGrpSpPr/>
          <p:nvPr userDrawn="1"/>
        </p:nvGrpSpPr>
        <p:grpSpPr>
          <a:xfrm>
            <a:off x="3215678" y="2940163"/>
            <a:ext cx="4999327" cy="875744"/>
            <a:chOff x="3242838" y="3018288"/>
            <a:chExt cx="4999327" cy="875744"/>
          </a:xfrm>
        </p:grpSpPr>
        <p:pic>
          <p:nvPicPr>
            <p:cNvPr id="3" name="Picture 2">
              <a:extLst>
                <a:ext uri="{FF2B5EF4-FFF2-40B4-BE49-F238E27FC236}">
                  <a16:creationId xmlns:a16="http://schemas.microsoft.com/office/drawing/2014/main"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14228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8" name="Oval 17">
            <a:extLst>
              <a:ext uri="{FF2B5EF4-FFF2-40B4-BE49-F238E27FC236}">
                <a16:creationId xmlns:a16="http://schemas.microsoft.com/office/drawing/2014/main" id="{250FC4BB-3987-0846-AAAF-4626EF25E880}"/>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C0A3AFB2-9E67-0B4B-B83A-3FB7DED2F8B7}"/>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id="{0696B8A1-59BE-354F-B966-FAAE465D156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9999621F-F68B-B448-A273-E25305FCD7E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id="{B137514E-A55B-9B40-8A7A-A746633001F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id="{4DE61A4F-BAFF-884E-9839-7B44E1B3DCB5}"/>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FC988D02-C8B1-6C48-9C28-A2A9DB8CDC7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id="{D23CE807-6079-914A-8F5C-73C658630709}"/>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id="{8386261F-EB91-1F4C-9340-2137E4E5727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id="{69D206C8-684A-DF4A-9958-8AB38911CC6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id="{4208EE5F-E7C6-5D4A-9515-69C9E417624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3FF98A13-DF45-134F-A30B-44DBACB2B437}"/>
              </a:ext>
            </a:extLst>
          </p:cNvPr>
          <p:cNvSpPr>
            <a:spLocks noGrp="1"/>
          </p:cNvSpPr>
          <p:nvPr>
            <p:ph type="pic" sz="quarter" idx="11"/>
          </p:nvPr>
        </p:nvSpPr>
        <p:spPr>
          <a:xfrm>
            <a:off x="481273" y="492574"/>
            <a:ext cx="4004350"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id="{BAC57860-C767-4247-BDA3-5F4699891596}"/>
              </a:ext>
            </a:extLst>
          </p:cNvPr>
          <p:cNvSpPr>
            <a:spLocks noGrp="1"/>
          </p:cNvSpPr>
          <p:nvPr>
            <p:ph type="title"/>
          </p:nvPr>
        </p:nvSpPr>
        <p:spPr>
          <a:xfrm>
            <a:off x="4786826" y="715477"/>
            <a:ext cx="6929080" cy="788175"/>
          </a:xfrm>
          <a:prstGeom prst="rect">
            <a:avLst/>
          </a:prstGeom>
        </p:spPr>
        <p:txBody>
          <a:bodyPr/>
          <a:lstStyle>
            <a:lvl1pPr>
              <a:defRPr sz="3200">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id="{D9F71CED-5046-4E47-AB85-9D39CDD41C54}"/>
              </a:ext>
            </a:extLst>
          </p:cNvPr>
          <p:cNvSpPr>
            <a:spLocks noGrp="1"/>
          </p:cNvSpPr>
          <p:nvPr>
            <p:ph type="body" sz="quarter" idx="10"/>
          </p:nvPr>
        </p:nvSpPr>
        <p:spPr>
          <a:xfrm>
            <a:off x="4778494" y="1626761"/>
            <a:ext cx="6929080" cy="4475275"/>
          </a:xfrm>
          <a:prstGeom prst="rect">
            <a:avLst/>
          </a:prstGeom>
        </p:spPr>
        <p:txBody>
          <a:bodyPr/>
          <a:lstStyle>
            <a:lvl1pPr>
              <a:defRPr sz="2000">
                <a:solidFill>
                  <a:schemeClr val="tx1">
                    <a:lumMod val="85000"/>
                    <a:lumOff val="15000"/>
                  </a:schemeClr>
                </a:solidFill>
              </a:defRPr>
            </a:lvl1pPr>
            <a:lvl2pPr>
              <a:defRPr sz="2000">
                <a:solidFill>
                  <a:schemeClr val="tx1">
                    <a:lumMod val="85000"/>
                    <a:lumOff val="15000"/>
                  </a:schemeClr>
                </a:solidFill>
              </a:defRPr>
            </a:lvl2pPr>
            <a:lvl3pPr>
              <a:defRPr sz="2000">
                <a:solidFill>
                  <a:schemeClr val="tx1">
                    <a:lumMod val="85000"/>
                    <a:lumOff val="15000"/>
                  </a:schemeClr>
                </a:solidFill>
              </a:defRPr>
            </a:lvl3pPr>
            <a:lvl4pPr>
              <a:defRPr sz="2000">
                <a:solidFill>
                  <a:schemeClr val="tx1">
                    <a:lumMod val="85000"/>
                    <a:lumOff val="15000"/>
                  </a:schemeClr>
                </a:solidFill>
              </a:defRPr>
            </a:lvl4pPr>
            <a:lvl5pPr>
              <a:defRPr sz="2000">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5120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
        <p:nvSpPr>
          <p:cNvPr id="4" name="Title 3">
            <a:extLst>
              <a:ext uri="{FF2B5EF4-FFF2-40B4-BE49-F238E27FC236}">
                <a16:creationId xmlns:a16="http://schemas.microsoft.com/office/drawing/2014/main" id="{D5C0545F-2DC0-AD4C-8EEE-A6BCC558EB6B}"/>
              </a:ext>
            </a:extLst>
          </p:cNvPr>
          <p:cNvSpPr>
            <a:spLocks noGrp="1"/>
          </p:cNvSpPr>
          <p:nvPr>
            <p:ph type="title"/>
          </p:nvPr>
        </p:nvSpPr>
        <p:spPr>
          <a:xfrm>
            <a:off x="746671" y="549105"/>
            <a:ext cx="5589735" cy="1508126"/>
          </a:xfrm>
          <a:prstGeom prst="rect">
            <a:avLst/>
          </a:prstGeom>
        </p:spPr>
        <p:txBody>
          <a:bodyPr/>
          <a:lstStyle>
            <a:lvl1pPr algn="l">
              <a:defRPr sz="4800"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24FB559D-C1CE-8747-8028-6E91AC21ED4A}"/>
              </a:ext>
            </a:extLst>
          </p:cNvPr>
          <p:cNvSpPr>
            <a:spLocks noGrp="1"/>
          </p:cNvSpPr>
          <p:nvPr>
            <p:ph type="body" sz="quarter" idx="10"/>
          </p:nvPr>
        </p:nvSpPr>
        <p:spPr>
          <a:xfrm>
            <a:off x="716214" y="2569639"/>
            <a:ext cx="5620192"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16" name="Oval 15">
            <a:extLst>
              <a:ext uri="{FF2B5EF4-FFF2-40B4-BE49-F238E27FC236}">
                <a16:creationId xmlns:a16="http://schemas.microsoft.com/office/drawing/2014/main" id="{2161CA03-F831-9A42-BF8D-F5030C57A577}"/>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59C311CC-746C-5C46-89B4-F9CE6A041F6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A5B99CD3-B95E-F840-8F3D-AB25A49BDC62}"/>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7CD11A5-EDD9-414D-B306-B9D1B117AEB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D8A6C9D4-8C2A-4640-9716-2730F8FF2E9E}"/>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D093E14-BD23-0340-992F-1DF17F14108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FA28637D-C818-6546-AB2C-45324A86CAF9}"/>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CBF5E8B9-B337-BE44-854D-3F30AE8FBB9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D86D418E-93D7-2244-8F5D-AC4BBD0618E3}"/>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8FD7F25D-6D0F-2A4F-AE75-3F187AD1802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id="{15D04E4D-5087-D544-8EBB-71674727E0D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D770E198-EE0F-2449-B311-8220C7AF111B}"/>
              </a:ext>
            </a:extLst>
          </p:cNvPr>
          <p:cNvSpPr>
            <a:spLocks noGrp="1"/>
          </p:cNvSpPr>
          <p:nvPr>
            <p:ph type="pic" sz="quarter" idx="11"/>
          </p:nvPr>
        </p:nvSpPr>
        <p:spPr>
          <a:xfrm>
            <a:off x="6518618" y="469958"/>
            <a:ext cx="5159165"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0657397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id="{51FDC2C6-A8FE-6746-A135-C26E230B9948}"/>
              </a:ext>
            </a:extLst>
          </p:cNvPr>
          <p:cNvSpPr>
            <a:spLocks noGrp="1"/>
          </p:cNvSpPr>
          <p:nvPr>
            <p:ph type="pic" sz="quarter" idx="11"/>
          </p:nvPr>
        </p:nvSpPr>
        <p:spPr>
          <a:xfrm>
            <a:off x="7219950" y="963290"/>
            <a:ext cx="3421832"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id="{24A394E3-CEF4-434E-B8BA-A7752FE2FE1A}"/>
              </a:ext>
            </a:extLst>
          </p:cNvPr>
          <p:cNvSpPr>
            <a:spLocks noGrp="1"/>
          </p:cNvSpPr>
          <p:nvPr>
            <p:ph type="title" hasCustomPrompt="1"/>
          </p:nvPr>
        </p:nvSpPr>
        <p:spPr>
          <a:xfrm>
            <a:off x="628967" y="2040510"/>
            <a:ext cx="6289780" cy="2814411"/>
          </a:xfrm>
          <a:prstGeom prst="rect">
            <a:avLst/>
          </a:prstGeom>
        </p:spPr>
        <p:txBody>
          <a:bodyPr/>
          <a:lstStyle>
            <a:lvl1pPr algn="r">
              <a:defRPr sz="5400"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41114397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6834EBBD-F344-BC42-8A59-4A611AD90BE7}"/>
              </a:ext>
            </a:extLst>
          </p:cNvPr>
          <p:cNvSpPr>
            <a:spLocks noGrp="1"/>
          </p:cNvSpPr>
          <p:nvPr>
            <p:ph type="body" sz="quarter" idx="10"/>
          </p:nvPr>
        </p:nvSpPr>
        <p:spPr>
          <a:xfrm>
            <a:off x="463639" y="1656452"/>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785061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36000252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241" y="0"/>
            <a:ext cx="1809906" cy="2057231"/>
          </a:xfrm>
          <a:prstGeom prst="rect">
            <a:avLst/>
          </a:prstGeom>
        </p:spPr>
      </p:pic>
      <p:sp>
        <p:nvSpPr>
          <p:cNvPr id="24" name="Title 1">
            <a:extLst>
              <a:ext uri="{FF2B5EF4-FFF2-40B4-BE49-F238E27FC236}">
                <a16:creationId xmlns:a16="http://schemas.microsoft.com/office/drawing/2014/main"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id="{780518AC-5284-4348-BFA3-EB2E7703C6E7}"/>
              </a:ext>
            </a:extLst>
          </p:cNvPr>
          <p:cNvSpPr>
            <a:spLocks noGrp="1"/>
          </p:cNvSpPr>
          <p:nvPr>
            <p:ph sz="half" idx="2"/>
          </p:nvPr>
        </p:nvSpPr>
        <p:spPr>
          <a:xfrm>
            <a:off x="6187415"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93CBE094-E58C-9C48-933C-D84E2D9153F7}"/>
              </a:ext>
            </a:extLst>
          </p:cNvPr>
          <p:cNvSpPr>
            <a:spLocks noGrp="1"/>
          </p:cNvSpPr>
          <p:nvPr>
            <p:ph sz="half" idx="10"/>
          </p:nvPr>
        </p:nvSpPr>
        <p:spPr>
          <a:xfrm>
            <a:off x="695760"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E64AE565-3152-D84D-A473-D02463E77880}"/>
              </a:ext>
            </a:extLst>
          </p:cNvPr>
          <p:cNvSpPr txBox="1">
            <a:spLocks/>
          </p:cNvSpPr>
          <p:nvPr userDrawn="1"/>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8" name="Oval 17">
            <a:extLst>
              <a:ext uri="{FF2B5EF4-FFF2-40B4-BE49-F238E27FC236}">
                <a16:creationId xmlns:a16="http://schemas.microsoft.com/office/drawing/2014/main" id="{9908D209-98BF-2A4B-8298-8ECBD9E9DA5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EB6C49EE-74EB-734C-ADC5-B157448EAC83}"/>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92A4171B-28D4-784C-BD71-4A2D84F793E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B778F22A-8EA5-CB4E-A80D-9B523B637ADF}"/>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38298B80-281F-9B47-8E7B-22546316352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A738F259-801C-0A4D-BB5F-2913FC195DB0}"/>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05109AEC-F46C-9343-8876-241CA7F0CF01}"/>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id="{63965890-881F-0548-9AA6-6BEDB629FF4A}"/>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C8A682B1-016E-8448-9F6D-DA4F5A7FD212}"/>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id="{AF073868-2303-4649-B151-B5A1C678C25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id="{8E51ABC6-722D-AE40-BF6A-71179F5BF15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id="{5F1593E0-C9DB-A34D-A37F-5F91CD76862C}"/>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pic>
        <p:nvPicPr>
          <p:cNvPr id="28" name="Picture 27">
            <a:extLst>
              <a:ext uri="{FF2B5EF4-FFF2-40B4-BE49-F238E27FC236}">
                <a16:creationId xmlns:a16="http://schemas.microsoft.com/office/drawing/2014/main"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3505623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9" name="Title 1">
            <a:extLst>
              <a:ext uri="{FF2B5EF4-FFF2-40B4-BE49-F238E27FC236}">
                <a16:creationId xmlns:a16="http://schemas.microsoft.com/office/drawing/2014/main" id="{3E7C1AFB-42A8-7C43-8A0A-F4D5B06C7553}"/>
              </a:ext>
            </a:extLst>
          </p:cNvPr>
          <p:cNvSpPr>
            <a:spLocks noGrp="1"/>
          </p:cNvSpPr>
          <p:nvPr>
            <p:ph type="title"/>
          </p:nvPr>
        </p:nvSpPr>
        <p:spPr>
          <a:xfrm>
            <a:off x="609601" y="366047"/>
            <a:ext cx="4968240"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id="{823F7FCB-6635-8547-A913-042F71665ECE}"/>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84C5EAA-9890-6D4F-B6DD-06E08EC943C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BB514545-6D0C-734A-9600-67C80E4F962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1D795F89-F616-B045-A0F1-65C5B7C1C16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06854A1C-013F-CD42-A9D1-FDBB4C667153}"/>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09422DF1-0EFA-C742-BB28-AAF9C6054EA1}"/>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B78A4FCD-EC75-884E-AFE1-DE4786E9B4A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id="{E0ECCD77-613C-5543-B304-CB32BE0607B5}"/>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C93EA8AD-0425-A242-AD86-5A3F4710A1F8}"/>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id="{F77D096F-E9B5-AA45-BCC4-A3F00ECC15DF}"/>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FCC531F1-94DC-5846-B783-81E4F7B3D18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4" name="Picture 23">
            <a:extLst>
              <a:ext uri="{FF2B5EF4-FFF2-40B4-BE49-F238E27FC236}">
                <a16:creationId xmlns:a16="http://schemas.microsoft.com/office/drawing/2014/main"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122641983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3" name="Picture Placeholder 2">
            <a:extLst>
              <a:ext uri="{FF2B5EF4-FFF2-40B4-BE49-F238E27FC236}">
                <a16:creationId xmlns:a16="http://schemas.microsoft.com/office/drawing/2014/main" id="{61E50E3B-71A1-7143-B226-BC52CDEF4081}"/>
              </a:ext>
            </a:extLst>
          </p:cNvPr>
          <p:cNvSpPr>
            <a:spLocks noGrp="1"/>
          </p:cNvSpPr>
          <p:nvPr>
            <p:ph type="pic" sz="quarter" idx="10"/>
          </p:nvPr>
        </p:nvSpPr>
        <p:spPr>
          <a:xfrm>
            <a:off x="-42430" y="0"/>
            <a:ext cx="1223043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7" name="Oval 16">
            <a:extLst>
              <a:ext uri="{FF2B5EF4-FFF2-40B4-BE49-F238E27FC236}">
                <a16:creationId xmlns:a16="http://schemas.microsoft.com/office/drawing/2014/main" id="{46B0CBD1-34C8-DA42-9F50-61C10F7A0E0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422BA68C-503B-F348-9865-CE71E28D303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2C885681-6F08-F34A-91C1-1CCA0A3A9BD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A61E0FD0-C7A1-F442-8BF9-9AAFDD98CED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F5FBBC50-F96B-8A46-AD87-A9EF28413F10}"/>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8D2F63F-8326-1B46-957C-930CAA61C76C}"/>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6F206250-E97E-0943-8036-5AD1C0F9E728}"/>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519B677C-CE8F-2D44-A748-C339BF7F525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A763AF-8998-DE4A-84AF-BB772C446EEB}"/>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19FC6FB5-83E4-834D-B047-49459EDAF9A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id="{34387320-F11C-1C4A-8DFF-F21E5E7026E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1" name="Picture 20">
            <a:extLst>
              <a:ext uri="{FF2B5EF4-FFF2-40B4-BE49-F238E27FC236}">
                <a16:creationId xmlns:a16="http://schemas.microsoft.com/office/drawing/2014/main"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6943" y="469958"/>
            <a:ext cx="1078963" cy="420346"/>
          </a:xfrm>
          <a:prstGeom prst="rect">
            <a:avLst/>
          </a:prstGeom>
        </p:spPr>
      </p:pic>
    </p:spTree>
    <p:extLst>
      <p:ext uri="{BB962C8B-B14F-4D97-AF65-F5344CB8AC3E}">
        <p14:creationId xmlns:p14="http://schemas.microsoft.com/office/powerpoint/2010/main" val="90511557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fld id="{86CB4B4D-7CA3-9044-876B-883B54F8677D}" type="slidenum">
              <a:rPr/>
              <a:pPr/>
              <a:t>‹#›</a:t>
            </a:fld>
            <a:endParaRPr dirty="0"/>
          </a:p>
        </p:txBody>
      </p:sp>
      <p:sp>
        <p:nvSpPr>
          <p:cNvPr id="15" name="Title Placeholder 1">
            <a:extLst>
              <a:ext uri="{FF2B5EF4-FFF2-40B4-BE49-F238E27FC236}">
                <a16:creationId xmlns:a16="http://schemas.microsoft.com/office/drawing/2014/main"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tx1">
                    <a:lumMod val="85000"/>
                    <a:lumOff val="15000"/>
                  </a:schemeClr>
                </a:solidFill>
              </a:defRPr>
            </a:lvl1pPr>
          </a:lstStyle>
          <a:p>
            <a:fld id="{0AC1B52D-7485-264C-B4F3-6A96EBB94E64}" type="datetime3">
              <a:rPr lang="en-IN" smtClean="0"/>
              <a:pPr/>
              <a:t>31 May 2021</a:t>
            </a:fld>
            <a:endParaRPr lang="en-US" dirty="0"/>
          </a:p>
        </p:txBody>
      </p:sp>
      <p:sp>
        <p:nvSpPr>
          <p:cNvPr id="2" name="Oval 1">
            <a:extLst>
              <a:ext uri="{FF2B5EF4-FFF2-40B4-BE49-F238E27FC236}">
                <a16:creationId xmlns:a16="http://schemas.microsoft.com/office/drawing/2014/main" id="{A307519A-E37F-4748-9265-06035F60EDA4}"/>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3401688B-5BBF-494D-A11B-601370B2C360}"/>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FA4F81A8-2C73-3246-8DF2-B7994515FA8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EA9F8BC5-62B8-154A-8456-2FF4CA07D3B9}"/>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07783601-7305-E24D-BE5B-DCE43F9C003B}"/>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2F196B8D-1B4E-4B47-9FDA-4B816603B824}"/>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id="{8A5BE025-9E92-B24D-B3B5-E5C787C7D03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id="{E03F16BB-3F8A-7744-842C-5CEE50C7ECC4}"/>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B8B9ED89-C260-6545-B790-2DD3B26ED52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id="{D1699DF4-495D-5342-BA47-C4329DE33F7D}"/>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BF94B498-FE55-AB43-864B-02ED9B508FED}"/>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3705404239"/>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5" r:id="rId3"/>
    <p:sldLayoutId id="2147483710" r:id="rId4"/>
    <p:sldLayoutId id="2147483708" r:id="rId5"/>
    <p:sldLayoutId id="2147483720" r:id="rId6"/>
    <p:sldLayoutId id="2147483713" r:id="rId7"/>
    <p:sldLayoutId id="2147483716" r:id="rId8"/>
    <p:sldLayoutId id="2147483717" r:id="rId9"/>
    <p:sldLayoutId id="2147483718" r:id="rId10"/>
    <p:sldLayoutId id="2147483719"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package" Target="../embeddings/Microsoft_Word_Document1.docx"/><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package" Target="../embeddings/Microsoft_Word_Document2.docx"/><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package" Target="../embeddings/Microsoft_Word_Document3.docx"/><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package" Target="../embeddings/Microsoft_Word_Document4.docx"/><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package" Target="../embeddings/Microsoft_Word_Document5.docx"/><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package" Target="../embeddings/Microsoft_Word_Document6.docx"/><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package" Target="../embeddings/Microsoft_Word_Document7.docx"/><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package" Target="../embeddings/Microsoft_Word_Document8.docx"/><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Word_Document9.docx"/><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Word_Document10.docx"/><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Word_Document11.docx"/><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Word_Document12.docx"/><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package" Target="../embeddings/Microsoft_Word_Document13.docx"/><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Word_Document.docx"/><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17A6B-AA9B-1C4A-BFE4-731C53BEA7D8}"/>
              </a:ext>
            </a:extLst>
          </p:cNvPr>
          <p:cNvSpPr>
            <a:spLocks noGrp="1"/>
          </p:cNvSpPr>
          <p:nvPr>
            <p:ph type="title"/>
          </p:nvPr>
        </p:nvSpPr>
        <p:spPr>
          <a:xfrm>
            <a:off x="250649" y="2009027"/>
            <a:ext cx="7820259" cy="2814411"/>
          </a:xfrm>
        </p:spPr>
        <p:txBody>
          <a:bodyPr/>
          <a:lstStyle/>
          <a:p>
            <a:pPr fontAlgn="base"/>
            <a:r>
              <a:rPr lang="en-US" sz="4400" dirty="0"/>
              <a:t>CEIR </a:t>
            </a:r>
            <a:br>
              <a:rPr lang="en-US" sz="4400" dirty="0"/>
            </a:br>
            <a:br>
              <a:rPr lang="en-US" sz="4400" dirty="0"/>
            </a:br>
            <a:r>
              <a:rPr lang="en-US" sz="3200" dirty="0"/>
              <a:t>System Management -Training Manual</a:t>
            </a:r>
            <a:endParaRPr lang="en-IN" sz="3200" dirty="0"/>
          </a:p>
        </p:txBody>
      </p:sp>
      <p:sp>
        <p:nvSpPr>
          <p:cNvPr id="5" name="Footer Placeholder 4">
            <a:extLst>
              <a:ext uri="{FF2B5EF4-FFF2-40B4-BE49-F238E27FC236}">
                <a16:creationId xmlns:a16="http://schemas.microsoft.com/office/drawing/2014/main" id="{299EF076-EAE8-8247-8839-32CF1F995506}"/>
              </a:ext>
            </a:extLst>
          </p:cNvPr>
          <p:cNvSpPr>
            <a:spLocks noGrp="1"/>
          </p:cNvSpPr>
          <p:nvPr>
            <p:ph type="ftr" sz="quarter" idx="3"/>
          </p:nvPr>
        </p:nvSpPr>
        <p:spPr/>
        <p:txBody>
          <a:bodyPr/>
          <a:lstStyle/>
          <a:p>
            <a:r>
              <a:rPr lang="en-US" dirty="0"/>
              <a:t>© 2019-2020 </a:t>
            </a:r>
            <a:r>
              <a:rPr lang="en-IN" dirty="0" err="1"/>
              <a:t>Sterlite</a:t>
            </a:r>
            <a:r>
              <a:rPr lang="en-IN"/>
              <a:t> Technologies Limited</a:t>
            </a:r>
            <a:endParaRPr lang="en-US" dirty="0"/>
          </a:p>
        </p:txBody>
      </p:sp>
      <p:pic>
        <p:nvPicPr>
          <p:cNvPr id="8" name="Picture Placeholder 7">
            <a:extLst>
              <a:ext uri="{FF2B5EF4-FFF2-40B4-BE49-F238E27FC236}">
                <a16:creationId xmlns:a16="http://schemas.microsoft.com/office/drawing/2014/main" id="{30A63DC5-559E-0D46-8DE6-1089F24AD316}"/>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7321078" y="491792"/>
            <a:ext cx="4058445" cy="5848882"/>
          </a:xfrm>
        </p:spPr>
      </p:pic>
    </p:spTree>
    <p:extLst>
      <p:ext uri="{BB962C8B-B14F-4D97-AF65-F5344CB8AC3E}">
        <p14:creationId xmlns:p14="http://schemas.microsoft.com/office/powerpoint/2010/main" val="111892276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descr="Screen Shot 2020-03-29 at 06.5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40" y="1216377"/>
            <a:ext cx="10698249" cy="4907844"/>
          </a:xfrm>
          <a:prstGeom prst="rect">
            <a:avLst/>
          </a:prstGeom>
        </p:spPr>
      </p:pic>
    </p:spTree>
    <p:extLst>
      <p:ext uri="{BB962C8B-B14F-4D97-AF65-F5344CB8AC3E}">
        <p14:creationId xmlns:p14="http://schemas.microsoft.com/office/powerpoint/2010/main" val="6396629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5134229"/>
              </p:ext>
            </p:extLst>
          </p:nvPr>
        </p:nvGraphicFramePr>
        <p:xfrm>
          <a:off x="336639" y="1110873"/>
          <a:ext cx="10133807" cy="5584631"/>
        </p:xfrm>
        <a:graphic>
          <a:graphicData uri="http://schemas.openxmlformats.org/presentationml/2006/ole">
            <mc:AlternateContent xmlns:mc="http://schemas.openxmlformats.org/markup-compatibility/2006">
              <mc:Choice xmlns:v="urn:schemas-microsoft-com:vml" Requires="v">
                <p:oleObj name="Document" r:id="rId2" imgW="5422900" imgH="3860800" progId="Word.Document.12">
                  <p:embed/>
                </p:oleObj>
              </mc:Choice>
              <mc:Fallback>
                <p:oleObj name="Document" r:id="rId2" imgW="5422900" imgH="3860800" progId="Word.Document.12">
                  <p:embed/>
                  <p:pic>
                    <p:nvPicPr>
                      <p:cNvPr id="0" name=""/>
                      <p:cNvPicPr/>
                      <p:nvPr/>
                    </p:nvPicPr>
                    <p:blipFill>
                      <a:blip r:embed="rId3"/>
                      <a:stretch>
                        <a:fillRect/>
                      </a:stretch>
                    </p:blipFill>
                    <p:spPr>
                      <a:xfrm>
                        <a:off x="336639" y="1110873"/>
                        <a:ext cx="10133807" cy="5584631"/>
                      </a:xfrm>
                      <a:prstGeom prst="rect">
                        <a:avLst/>
                      </a:prstGeom>
                    </p:spPr>
                  </p:pic>
                </p:oleObj>
              </mc:Fallback>
            </mc:AlternateContent>
          </a:graphicData>
        </a:graphic>
      </p:graphicFrame>
    </p:spTree>
    <p:extLst>
      <p:ext uri="{BB962C8B-B14F-4D97-AF65-F5344CB8AC3E}">
        <p14:creationId xmlns:p14="http://schemas.microsoft.com/office/powerpoint/2010/main" val="4716398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User Related parameters are configured using this feature</a:t>
            </a:r>
          </a:p>
          <a:p>
            <a:endParaRPr lang="en-IN" dirty="0"/>
          </a:p>
          <a:p>
            <a:r>
              <a:rPr lang="en-IN" dirty="0"/>
              <a:t>Filter can be set on </a:t>
            </a:r>
          </a:p>
          <a:p>
            <a:pPr lvl="1"/>
            <a:r>
              <a:rPr lang="en-IN" dirty="0"/>
              <a:t>Parameter Type (User/System)</a:t>
            </a:r>
          </a:p>
          <a:p>
            <a:pPr marL="457200" lvl="1" indent="0">
              <a:buNone/>
            </a:pPr>
            <a:endParaRPr lang="en-IN" dirty="0"/>
          </a:p>
          <a:p>
            <a:r>
              <a:rPr lang="en-IN" b="1" dirty="0"/>
              <a:t>System parameter are not allowed to be changed and is only for view purpose</a:t>
            </a:r>
            <a:r>
              <a:rPr lang="en-IN" dirty="0"/>
              <a:t>.</a:t>
            </a:r>
          </a:p>
          <a:p>
            <a:endParaRPr lang="en-IN" dirty="0"/>
          </a:p>
          <a:p>
            <a:r>
              <a:rPr lang="en-IN" dirty="0"/>
              <a:t>User Parameter can be changed.</a:t>
            </a:r>
          </a:p>
          <a:p>
            <a:endParaRPr lang="en-IN" dirty="0"/>
          </a:p>
          <a:p>
            <a:r>
              <a:rPr lang="en-IN" dirty="0"/>
              <a:t>Any change will come into effect from the next request generated in the system.</a:t>
            </a:r>
          </a:p>
          <a:p>
            <a:pPr marL="0"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94393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Examples – Greylist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24605066"/>
              </p:ext>
            </p:extLst>
          </p:nvPr>
        </p:nvGraphicFramePr>
        <p:xfrm>
          <a:off x="463639" y="1476463"/>
          <a:ext cx="11248584" cy="3609737"/>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Time  Period in days  after which the Full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Time Period in days  after which the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dirty="0">
                          <a:solidFill>
                            <a:srgbClr val="000000"/>
                          </a:solidFill>
                          <a:effectLst/>
                          <a:latin typeface="Calibri"/>
                        </a:rPr>
                        <a:t>Day of the Week on which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or Blacklist will be generated by CEIR system. This parameter is valid only when frequency is weekly (7 days).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Base Path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maintained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Period in days when the IMEI will move from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to blacklist in the CEIR system</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0" indent="0" algn="l" fontAlgn="b">
                        <a:buFont typeface="Wingdings" charset="2"/>
                        <a:buNone/>
                      </a:pPr>
                      <a:r>
                        <a:rPr lang="en-US" sz="2000" b="0" i="0" u="none" strike="noStrike" dirty="0">
                          <a:solidFill>
                            <a:srgbClr val="000000"/>
                          </a:solidFill>
                          <a:effectLst/>
                          <a:latin typeface="Calibri"/>
                        </a:rPr>
                        <a:t> </a:t>
                      </a:r>
                    </a:p>
                    <a:p>
                      <a:pPr marL="342900" indent="-342900" algn="l" fontAlgn="b">
                        <a:buFont typeface="Wingdings" charset="2"/>
                        <a:buChar char="q"/>
                      </a:pPr>
                      <a:r>
                        <a:rPr lang="en-US" sz="2000" b="0" i="0" u="none" strike="noStrike" dirty="0">
                          <a:solidFill>
                            <a:srgbClr val="000000"/>
                          </a:solidFill>
                          <a:effectLst/>
                          <a:latin typeface="Calibri"/>
                        </a:rPr>
                        <a:t>Base URL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available for download by operator from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010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3-29 at 07.45.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8" y="1258711"/>
            <a:ext cx="11586132" cy="5105400"/>
          </a:xfrm>
          <a:prstGeom prst="rect">
            <a:avLst/>
          </a:prstGeom>
        </p:spPr>
      </p:pic>
    </p:spTree>
    <p:extLst>
      <p:ext uri="{BB962C8B-B14F-4D97-AF65-F5344CB8AC3E}">
        <p14:creationId xmlns:p14="http://schemas.microsoft.com/office/powerpoint/2010/main" val="898280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92579897"/>
              </p:ext>
            </p:extLst>
          </p:nvPr>
        </p:nvGraphicFramePr>
        <p:xfrm>
          <a:off x="564445" y="1157445"/>
          <a:ext cx="10075334" cy="5448143"/>
        </p:xfrm>
        <a:graphic>
          <a:graphicData uri="http://schemas.openxmlformats.org/presentationml/2006/ole">
            <mc:AlternateContent xmlns:mc="http://schemas.openxmlformats.org/markup-compatibility/2006">
              <mc:Choice xmlns:v="urn:schemas-microsoft-com:vml" Requires="v">
                <p:oleObj name="Document" r:id="rId2" imgW="5422900" imgH="3860800" progId="Word.Document.12">
                  <p:embed/>
                </p:oleObj>
              </mc:Choice>
              <mc:Fallback>
                <p:oleObj name="Document" r:id="rId2" imgW="5422900" imgH="3860800" progId="Word.Document.12">
                  <p:embed/>
                  <p:pic>
                    <p:nvPicPr>
                      <p:cNvPr id="0" name=""/>
                      <p:cNvPicPr/>
                      <p:nvPr/>
                    </p:nvPicPr>
                    <p:blipFill>
                      <a:blip r:embed="rId3"/>
                      <a:stretch>
                        <a:fillRect/>
                      </a:stretch>
                    </p:blipFill>
                    <p:spPr>
                      <a:xfrm>
                        <a:off x="564445" y="1157445"/>
                        <a:ext cx="10075334" cy="5448143"/>
                      </a:xfrm>
                      <a:prstGeom prst="rect">
                        <a:avLst/>
                      </a:prstGeom>
                    </p:spPr>
                  </p:pic>
                </p:oleObj>
              </mc:Fallback>
            </mc:AlternateContent>
          </a:graphicData>
        </a:graphic>
      </p:graphicFrame>
    </p:spTree>
    <p:extLst>
      <p:ext uri="{BB962C8B-B14F-4D97-AF65-F5344CB8AC3E}">
        <p14:creationId xmlns:p14="http://schemas.microsoft.com/office/powerpoint/2010/main" val="33805323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custom port can be configured using this feature</a:t>
            </a:r>
          </a:p>
          <a:p>
            <a:endParaRPr lang="en-IN" dirty="0"/>
          </a:p>
          <a:p>
            <a:r>
              <a:rPr lang="en-IN" dirty="0"/>
              <a:t>Filter can be set on </a:t>
            </a:r>
          </a:p>
          <a:p>
            <a:pPr lvl="1"/>
            <a:r>
              <a:rPr lang="en-IN" dirty="0"/>
              <a:t>Port Type (Water/Air/Land)</a:t>
            </a:r>
          </a:p>
          <a:p>
            <a:pPr lvl="1"/>
            <a:endParaRPr lang="en-IN" dirty="0"/>
          </a:p>
          <a:p>
            <a:r>
              <a:rPr lang="en-IN" dirty="0"/>
              <a:t>Once port is configured, it can be viewed in the custom registration portal</a:t>
            </a:r>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411674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63638" y="1408218"/>
            <a:ext cx="10559962" cy="4594649"/>
          </a:xfrm>
          <a:prstGeom prst="rect">
            <a:avLst/>
          </a:prstGeom>
        </p:spPr>
      </p:pic>
    </p:spTree>
    <p:extLst>
      <p:ext uri="{BB962C8B-B14F-4D97-AF65-F5344CB8AC3E}">
        <p14:creationId xmlns:p14="http://schemas.microsoft.com/office/powerpoint/2010/main" val="10268300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30228495"/>
              </p:ext>
            </p:extLst>
          </p:nvPr>
        </p:nvGraphicFramePr>
        <p:xfrm>
          <a:off x="673100" y="1343908"/>
          <a:ext cx="8597900" cy="5577560"/>
        </p:xfrm>
        <a:graphic>
          <a:graphicData uri="http://schemas.openxmlformats.org/presentationml/2006/ole">
            <mc:AlternateContent xmlns:mc="http://schemas.openxmlformats.org/markup-compatibility/2006">
              <mc:Choice xmlns:v="urn:schemas-microsoft-com:vml" Requires="v">
                <p:oleObj name="Document" r:id="rId2" imgW="5422900" imgH="3517900" progId="Word.Document.12">
                  <p:embed/>
                </p:oleObj>
              </mc:Choice>
              <mc:Fallback>
                <p:oleObj name="Document" r:id="rId2" imgW="5422900" imgH="3517900" progId="Word.Document.12">
                  <p:embed/>
                  <p:pic>
                    <p:nvPicPr>
                      <p:cNvPr id="0" name=""/>
                      <p:cNvPicPr/>
                      <p:nvPr/>
                    </p:nvPicPr>
                    <p:blipFill>
                      <a:blip r:embed="rId3"/>
                      <a:stretch>
                        <a:fillRect/>
                      </a:stretch>
                    </p:blipFill>
                    <p:spPr>
                      <a:xfrm>
                        <a:off x="673100" y="1343908"/>
                        <a:ext cx="8597900" cy="5577560"/>
                      </a:xfrm>
                      <a:prstGeom prst="rect">
                        <a:avLst/>
                      </a:prstGeom>
                    </p:spPr>
                  </p:pic>
                </p:oleObj>
              </mc:Fallback>
            </mc:AlternateContent>
          </a:graphicData>
        </a:graphic>
      </p:graphicFrame>
    </p:spTree>
    <p:extLst>
      <p:ext uri="{BB962C8B-B14F-4D97-AF65-F5344CB8AC3E}">
        <p14:creationId xmlns:p14="http://schemas.microsoft.com/office/powerpoint/2010/main" val="11376301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20000"/>
          </a:bodyPr>
          <a:lstStyle/>
          <a:p>
            <a:r>
              <a:rPr lang="en-IN" dirty="0"/>
              <a:t>All field related parameters are configured using this feature</a:t>
            </a:r>
          </a:p>
          <a:p>
            <a:endParaRPr lang="en-IN" dirty="0"/>
          </a:p>
          <a:p>
            <a:r>
              <a:rPr lang="en-IN" dirty="0"/>
              <a:t>Field parameters are of different types:</a:t>
            </a:r>
          </a:p>
          <a:p>
            <a:pPr lvl="1"/>
            <a:r>
              <a:rPr lang="en-US" dirty="0">
                <a:effectLst/>
              </a:rPr>
              <a:t>File Fields in the input file as uploaded by stakeholder. For example, importer uploads a file while registering the consignment. The file contains various fields like device type.</a:t>
            </a:r>
            <a:endParaRPr lang="en-IN" dirty="0">
              <a:effectLst/>
            </a:endParaRPr>
          </a:p>
          <a:p>
            <a:pPr lvl="1"/>
            <a:r>
              <a:rPr lang="en-US" dirty="0">
                <a:effectLst/>
              </a:rPr>
              <a:t>Form Field that is shown in the form as displayed to the user. For example, the custom registration form has drop down to list down all the port types like water, land and air.</a:t>
            </a:r>
            <a:endParaRPr lang="en-IN" dirty="0">
              <a:effectLst/>
            </a:endParaRPr>
          </a:p>
          <a:p>
            <a:pPr lvl="1"/>
            <a:r>
              <a:rPr lang="en-US" dirty="0">
                <a:effectLst/>
              </a:rPr>
              <a:t>Status Field that is shown in the various filters in the form. For example, there are various status of the consignment like NEW, PROCESSING etc. The system contain a state logic based on these field values.</a:t>
            </a:r>
            <a:endParaRPr lang="en-IN" dirty="0">
              <a:effectLst/>
            </a:endParaRPr>
          </a:p>
          <a:p>
            <a:pPr lvl="1"/>
            <a:r>
              <a:rPr lang="en-US" dirty="0">
                <a:effectLst/>
              </a:rPr>
              <a:t>System Fields that are shown in the various views in form of tables field values. For example, the alert can be raised or cleared. The value for same is displayed</a:t>
            </a:r>
            <a:endParaRPr lang="en-IN" dirty="0">
              <a:effectLst/>
            </a:endParaRPr>
          </a:p>
          <a:p>
            <a:pPr marL="457200" lvl="1" indent="0">
              <a:buNone/>
            </a:pPr>
            <a:endParaRPr lang="en-IN" dirty="0"/>
          </a:p>
          <a:p>
            <a:r>
              <a:rPr lang="en-IN" dirty="0"/>
              <a:t>Any change will come into effect from the next request generated in the system.</a:t>
            </a:r>
          </a:p>
          <a:p>
            <a:pPr marL="457200" lvl="1" indent="0">
              <a:buNone/>
            </a:pPr>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931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BE0C3-87AE-0943-A53B-F9CE4DFF1CC5}"/>
              </a:ext>
            </a:extLst>
          </p:cNvPr>
          <p:cNvSpPr>
            <a:spLocks noGrp="1"/>
          </p:cNvSpPr>
          <p:nvPr>
            <p:ph type="sldNum" sz="quarter" idx="2"/>
          </p:nvPr>
        </p:nvSpPr>
        <p:spPr>
          <a:xfrm>
            <a:off x="11924168" y="6605588"/>
            <a:ext cx="163827" cy="261610"/>
          </a:xfrm>
        </p:spPr>
        <p:txBody>
          <a:bodyPr/>
          <a:lstStyle/>
          <a:p>
            <a:fld id="{86CB4B4D-7CA3-9044-876B-883B54F8677D}" type="slidenum">
              <a:rPr lang="en-IN" smtClean="0"/>
              <a:pPr/>
              <a:t>2</a:t>
            </a:fld>
            <a:endParaRPr lang="en-IN"/>
          </a:p>
        </p:txBody>
      </p:sp>
      <p:sp>
        <p:nvSpPr>
          <p:cNvPr id="3" name="Footer Placeholder 2">
            <a:extLst>
              <a:ext uri="{FF2B5EF4-FFF2-40B4-BE49-F238E27FC236}">
                <a16:creationId xmlns:a16="http://schemas.microsoft.com/office/drawing/2014/main" id="{3328E7DB-2793-0B46-BBAF-24FAA454F1B4}"/>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8" name="Picture Placeholder 7">
            <a:extLst>
              <a:ext uri="{FF2B5EF4-FFF2-40B4-BE49-F238E27FC236}">
                <a16:creationId xmlns:a16="http://schemas.microsoft.com/office/drawing/2014/main" id="{DE4BA928-EDD1-E145-8CBC-756D850A3604}"/>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481273" y="492574"/>
            <a:ext cx="4004350" cy="5770922"/>
          </a:xfrm>
        </p:spPr>
      </p:pic>
      <p:sp>
        <p:nvSpPr>
          <p:cNvPr id="6" name="Text Placeholder 5">
            <a:extLst>
              <a:ext uri="{FF2B5EF4-FFF2-40B4-BE49-F238E27FC236}">
                <a16:creationId xmlns:a16="http://schemas.microsoft.com/office/drawing/2014/main" id="{EF07E304-BE3C-EE44-91AB-CDEF382B607B}"/>
              </a:ext>
            </a:extLst>
          </p:cNvPr>
          <p:cNvSpPr>
            <a:spLocks noGrp="1"/>
          </p:cNvSpPr>
          <p:nvPr>
            <p:ph type="body" sz="quarter" idx="10"/>
          </p:nvPr>
        </p:nvSpPr>
        <p:spPr>
          <a:xfrm>
            <a:off x="4760206" y="495915"/>
            <a:ext cx="6929080" cy="5913352"/>
          </a:xfrm>
        </p:spPr>
        <p:txBody>
          <a:bodyPr>
            <a:normAutofit fontScale="47500" lnSpcReduction="20000"/>
          </a:bodyPr>
          <a:lstStyle/>
          <a:p>
            <a:pPr marL="0" indent="0">
              <a:buNone/>
            </a:pPr>
            <a:r>
              <a:rPr lang="en-US" sz="5100" b="1" dirty="0">
                <a:effectLst/>
              </a:rPr>
              <a:t>Agenda</a:t>
            </a:r>
          </a:p>
          <a:p>
            <a:pPr marL="0" indent="0">
              <a:buNone/>
            </a:pPr>
            <a:endParaRPr lang="en-US" sz="2400" b="1" dirty="0">
              <a:effectLst/>
            </a:endParaRPr>
          </a:p>
          <a:p>
            <a:r>
              <a:rPr lang="en-US" sz="4000" b="1" dirty="0">
                <a:effectLst/>
              </a:rPr>
              <a:t>Feature Overview</a:t>
            </a:r>
          </a:p>
          <a:p>
            <a:r>
              <a:rPr lang="en-US" sz="4000" b="1" dirty="0">
                <a:effectLst/>
              </a:rPr>
              <a:t>Deployment Overview</a:t>
            </a:r>
          </a:p>
          <a:p>
            <a:r>
              <a:rPr lang="en-US" sz="4000" b="1" dirty="0">
                <a:effectLst/>
              </a:rPr>
              <a:t>Configuration Items</a:t>
            </a:r>
          </a:p>
          <a:p>
            <a:endParaRPr lang="en-US" sz="4000" b="1" dirty="0">
              <a:effectLst/>
            </a:endParaRPr>
          </a:p>
          <a:p>
            <a:r>
              <a:rPr lang="en-US" sz="4000" b="1" dirty="0">
                <a:effectLst/>
              </a:rPr>
              <a:t>UI Walk Thru</a:t>
            </a:r>
          </a:p>
          <a:p>
            <a:pPr lvl="1"/>
            <a:r>
              <a:rPr lang="en-US" sz="4000" b="1" dirty="0">
                <a:effectLst/>
              </a:rPr>
              <a:t>Message Management</a:t>
            </a:r>
          </a:p>
          <a:p>
            <a:pPr lvl="1"/>
            <a:r>
              <a:rPr lang="en-US" sz="4000" b="1" dirty="0">
                <a:effectLst/>
              </a:rPr>
              <a:t>Field Management</a:t>
            </a:r>
          </a:p>
          <a:p>
            <a:pPr lvl="1"/>
            <a:r>
              <a:rPr lang="en-US" sz="4000" b="1" dirty="0">
                <a:effectLst/>
              </a:rPr>
              <a:t>Port Management</a:t>
            </a:r>
          </a:p>
          <a:p>
            <a:pPr lvl="1"/>
            <a:r>
              <a:rPr lang="en-US" sz="4000" b="1" dirty="0">
                <a:effectLst/>
              </a:rPr>
              <a:t>System Management</a:t>
            </a:r>
          </a:p>
          <a:p>
            <a:pPr lvl="1"/>
            <a:r>
              <a:rPr lang="en-US" sz="4000" b="1" dirty="0">
                <a:effectLst/>
              </a:rPr>
              <a:t>Audit Management</a:t>
            </a:r>
          </a:p>
          <a:p>
            <a:pPr lvl="1"/>
            <a:r>
              <a:rPr lang="en-US" sz="4000" b="1" dirty="0">
                <a:effectLst/>
              </a:rPr>
              <a:t>Currency Management</a:t>
            </a:r>
          </a:p>
          <a:p>
            <a:pPr lvl="1"/>
            <a:r>
              <a:rPr lang="en-US" sz="4000" b="1" dirty="0">
                <a:effectLst/>
              </a:rPr>
              <a:t>Policy Management</a:t>
            </a:r>
          </a:p>
          <a:p>
            <a:pPr lvl="1"/>
            <a:r>
              <a:rPr lang="en-US" sz="4000" b="1" dirty="0">
                <a:effectLst/>
              </a:rPr>
              <a:t>User type Management</a:t>
            </a:r>
          </a:p>
          <a:p>
            <a:pPr lvl="1"/>
            <a:r>
              <a:rPr lang="en-US" sz="4000" b="1" dirty="0">
                <a:effectLst/>
              </a:rPr>
              <a:t>User Feature Mapping</a:t>
            </a:r>
          </a:p>
          <a:p>
            <a:pPr lvl="1"/>
            <a:r>
              <a:rPr lang="en-US" sz="4000" b="1" dirty="0">
                <a:effectLst/>
              </a:rPr>
              <a:t>Rule List  Management</a:t>
            </a:r>
          </a:p>
          <a:p>
            <a:pPr lvl="1"/>
            <a:r>
              <a:rPr lang="en-US" sz="4000" b="1" dirty="0">
                <a:effectLst/>
              </a:rPr>
              <a:t>Rule Feature Mapping</a:t>
            </a:r>
          </a:p>
          <a:p>
            <a:pPr lvl="1"/>
            <a:endParaRPr lang="en-US" sz="2400" b="1" dirty="0">
              <a:effectLst/>
            </a:endParaRPr>
          </a:p>
          <a:p>
            <a:pPr lvl="1"/>
            <a:endParaRPr lang="en-US" sz="2400" b="1" dirty="0">
              <a:effectLst/>
            </a:endParaRPr>
          </a:p>
          <a:p>
            <a:pPr lvl="1"/>
            <a:endParaRPr lang="en-US" sz="2400" b="1" dirty="0">
              <a:effectLst/>
            </a:endParaRPr>
          </a:p>
          <a:p>
            <a:pPr lvl="1"/>
            <a:endParaRPr lang="en-US" sz="2400" b="1" dirty="0">
              <a:effectLst/>
            </a:endParaRPr>
          </a:p>
          <a:p>
            <a:pPr marL="457200" lvl="1" indent="0">
              <a:buNone/>
            </a:pPr>
            <a:endParaRPr lang="en-US" sz="2400" b="1" dirty="0">
              <a:effectLst/>
            </a:endParaRPr>
          </a:p>
          <a:p>
            <a:pPr marL="0" indent="0">
              <a:buNone/>
            </a:pPr>
            <a:endParaRPr lang="en-IN" sz="2400" dirty="0"/>
          </a:p>
          <a:p>
            <a:pPr marL="0" indent="0">
              <a:buNone/>
            </a:pPr>
            <a:endParaRPr lang="en-IN" sz="2400" b="1" dirty="0">
              <a:effectLst/>
            </a:endParaRPr>
          </a:p>
          <a:p>
            <a:pPr marL="0" indent="0" fontAlgn="base">
              <a:buNone/>
            </a:pPr>
            <a:endParaRPr lang="en-IN" sz="2400" b="1" dirty="0">
              <a:effectLst/>
            </a:endParaRPr>
          </a:p>
        </p:txBody>
      </p:sp>
    </p:spTree>
    <p:extLst>
      <p:ext uri="{BB962C8B-B14F-4D97-AF65-F5344CB8AC3E}">
        <p14:creationId xmlns:p14="http://schemas.microsoft.com/office/powerpoint/2010/main" val="3986467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42488"/>
              </p:ext>
            </p:extLst>
          </p:nvPr>
        </p:nvGraphicFramePr>
        <p:xfrm>
          <a:off x="673099" y="1758069"/>
          <a:ext cx="9472789" cy="4303796"/>
        </p:xfrm>
        <a:graphic>
          <a:graphicData uri="http://schemas.openxmlformats.org/presentationml/2006/ole">
            <mc:AlternateContent xmlns:mc="http://schemas.openxmlformats.org/markup-compatibility/2006">
              <mc:Choice xmlns:v="urn:schemas-microsoft-com:vml" Requires="v">
                <p:oleObj name="Document" r:id="rId2" imgW="5422900" imgH="2463800" progId="Word.Document.12">
                  <p:embed/>
                </p:oleObj>
              </mc:Choice>
              <mc:Fallback>
                <p:oleObj name="Document" r:id="rId2" imgW="5422900" imgH="2463800" progId="Word.Document.12">
                  <p:embed/>
                  <p:pic>
                    <p:nvPicPr>
                      <p:cNvPr id="0" name=""/>
                      <p:cNvPicPr/>
                      <p:nvPr/>
                    </p:nvPicPr>
                    <p:blipFill>
                      <a:blip r:embed="rId3"/>
                      <a:stretch>
                        <a:fillRect/>
                      </a:stretch>
                    </p:blipFill>
                    <p:spPr>
                      <a:xfrm>
                        <a:off x="673099" y="1758069"/>
                        <a:ext cx="9472789" cy="4303796"/>
                      </a:xfrm>
                      <a:prstGeom prst="rect">
                        <a:avLst/>
                      </a:prstGeom>
                    </p:spPr>
                  </p:pic>
                </p:oleObj>
              </mc:Fallback>
            </mc:AlternateContent>
          </a:graphicData>
        </a:graphic>
      </p:graphicFrame>
    </p:spTree>
    <p:extLst>
      <p:ext uri="{BB962C8B-B14F-4D97-AF65-F5344CB8AC3E}">
        <p14:creationId xmlns:p14="http://schemas.microsoft.com/office/powerpoint/2010/main" val="7973590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D7C8721F-E625-4276-85DD-64F99B89A2BC}"/>
              </a:ext>
            </a:extLst>
          </p:cNvPr>
          <p:cNvPicPr>
            <a:picLocks noChangeAspect="1"/>
          </p:cNvPicPr>
          <p:nvPr/>
        </p:nvPicPr>
        <p:blipFill>
          <a:blip r:embed="rId2"/>
          <a:stretch>
            <a:fillRect/>
          </a:stretch>
        </p:blipFill>
        <p:spPr>
          <a:xfrm>
            <a:off x="463639" y="1268732"/>
            <a:ext cx="10642600" cy="4643572"/>
          </a:xfrm>
          <a:prstGeom prst="rect">
            <a:avLst/>
          </a:prstGeom>
        </p:spPr>
      </p:pic>
    </p:spTree>
    <p:extLst>
      <p:ext uri="{BB962C8B-B14F-4D97-AF65-F5344CB8AC3E}">
        <p14:creationId xmlns:p14="http://schemas.microsoft.com/office/powerpoint/2010/main" val="12414171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2658482"/>
              </p:ext>
            </p:extLst>
          </p:nvPr>
        </p:nvGraphicFramePr>
        <p:xfrm>
          <a:off x="1183306" y="1224669"/>
          <a:ext cx="6941548" cy="5380919"/>
        </p:xfrm>
        <a:graphic>
          <a:graphicData uri="http://schemas.openxmlformats.org/presentationml/2006/ole">
            <mc:AlternateContent xmlns:mc="http://schemas.openxmlformats.org/markup-compatibility/2006">
              <mc:Choice xmlns:v="urn:schemas-microsoft-com:vml" Requires="v">
                <p:oleObj name="Document" r:id="rId2" imgW="5422900" imgH="4203700" progId="Word.Document.12">
                  <p:embed/>
                </p:oleObj>
              </mc:Choice>
              <mc:Fallback>
                <p:oleObj name="Document" r:id="rId2" imgW="5422900" imgH="4203700" progId="Word.Document.12">
                  <p:embed/>
                  <p:pic>
                    <p:nvPicPr>
                      <p:cNvPr id="0" name=""/>
                      <p:cNvPicPr/>
                      <p:nvPr/>
                    </p:nvPicPr>
                    <p:blipFill>
                      <a:blip r:embed="rId3"/>
                      <a:stretch>
                        <a:fillRect/>
                      </a:stretch>
                    </p:blipFill>
                    <p:spPr>
                      <a:xfrm>
                        <a:off x="1183306" y="1224669"/>
                        <a:ext cx="6941548" cy="5380919"/>
                      </a:xfrm>
                      <a:prstGeom prst="rect">
                        <a:avLst/>
                      </a:prstGeom>
                    </p:spPr>
                  </p:pic>
                </p:oleObj>
              </mc:Fallback>
            </mc:AlternateContent>
          </a:graphicData>
        </a:graphic>
      </p:graphicFrame>
    </p:spTree>
    <p:extLst>
      <p:ext uri="{BB962C8B-B14F-4D97-AF65-F5344CB8AC3E}">
        <p14:creationId xmlns:p14="http://schemas.microsoft.com/office/powerpoint/2010/main" val="20045869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IN" dirty="0"/>
              <a:t>To  </a:t>
            </a:r>
            <a:r>
              <a:rPr lang="en-US" dirty="0">
                <a:effectLst/>
              </a:rPr>
              <a:t>configure the currency rate on monthly basis for all supported currency in the CEIR system. </a:t>
            </a:r>
            <a:endParaRPr lang="en-IN" dirty="0">
              <a:effectLst/>
            </a:endParaRPr>
          </a:p>
          <a:p>
            <a:endParaRPr lang="en-IN" dirty="0"/>
          </a:p>
          <a:p>
            <a:r>
              <a:rPr lang="en-IN" dirty="0"/>
              <a:t>The list of supported currency is defined in the Currency field using “Field Management” Feature.</a:t>
            </a:r>
          </a:p>
          <a:p>
            <a:endParaRPr lang="en-IN" dirty="0"/>
          </a:p>
          <a:p>
            <a:r>
              <a:rPr lang="en-IN" dirty="0"/>
              <a:t>The currency rate are used for generating revenue reports in the system</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009820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634999" y="1617891"/>
            <a:ext cx="9482667" cy="1477328"/>
          </a:xfrm>
          <a:prstGeom prst="rect">
            <a:avLst/>
          </a:prstGeom>
        </p:spPr>
        <p:txBody>
          <a:bodyPr wrap="square">
            <a:spAutoFit/>
          </a:bodyPr>
          <a:lstStyle/>
          <a:p>
            <a:pPr marL="285750" indent="-285750">
              <a:buFont typeface="Arial"/>
              <a:buChar char="•"/>
            </a:pPr>
            <a:r>
              <a:rPr lang="en-US" dirty="0"/>
              <a:t>For example, if the currency is Euro, then the conversion rate is mentioned as follows</a:t>
            </a:r>
            <a:endParaRPr lang="en-IN" dirty="0"/>
          </a:p>
          <a:p>
            <a:pPr marL="285750" indent="-285750">
              <a:buFont typeface="Arial"/>
              <a:buChar char="•"/>
            </a:pPr>
            <a:endParaRPr lang="en-US" dirty="0"/>
          </a:p>
          <a:p>
            <a:pPr marL="285750" indent="-285750">
              <a:buFont typeface="Arial"/>
              <a:buChar char="•"/>
            </a:pPr>
            <a:r>
              <a:rPr lang="en-US" dirty="0"/>
              <a:t>Value in Cambodian Riel is 4535.52 as 1 Euro is equal to 4535.52 Cambodian Riel</a:t>
            </a:r>
            <a:endParaRPr lang="en-IN" dirty="0"/>
          </a:p>
          <a:p>
            <a:pPr marL="285750" indent="-285750">
              <a:buFont typeface="Arial"/>
              <a:buChar char="•"/>
            </a:pPr>
            <a:endParaRPr lang="en-US" dirty="0"/>
          </a:p>
          <a:p>
            <a:pPr marL="285750" indent="-285750">
              <a:buFont typeface="Arial"/>
              <a:buChar char="•"/>
            </a:pPr>
            <a:r>
              <a:rPr lang="en-US" dirty="0"/>
              <a:t>Value in Dollar is 1.12 as 1 Euro is equal to 1.12 US Dollar.</a:t>
            </a:r>
            <a:endParaRPr lang="en-IN" dirty="0"/>
          </a:p>
        </p:txBody>
      </p:sp>
    </p:spTree>
    <p:extLst>
      <p:ext uri="{BB962C8B-B14F-4D97-AF65-F5344CB8AC3E}">
        <p14:creationId xmlns:p14="http://schemas.microsoft.com/office/powerpoint/2010/main" val="2232834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63639" y="1191081"/>
            <a:ext cx="11034094" cy="4684785"/>
          </a:xfrm>
          <a:prstGeom prst="rect">
            <a:avLst/>
          </a:prstGeom>
        </p:spPr>
      </p:pic>
    </p:spTree>
    <p:extLst>
      <p:ext uri="{BB962C8B-B14F-4D97-AF65-F5344CB8AC3E}">
        <p14:creationId xmlns:p14="http://schemas.microsoft.com/office/powerpoint/2010/main" val="15091606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18690"/>
              </p:ext>
            </p:extLst>
          </p:nvPr>
        </p:nvGraphicFramePr>
        <p:xfrm>
          <a:off x="186971" y="1161874"/>
          <a:ext cx="8051095" cy="5411392"/>
        </p:xfrm>
        <a:graphic>
          <a:graphicData uri="http://schemas.openxmlformats.org/presentationml/2006/ole">
            <mc:AlternateContent xmlns:mc="http://schemas.openxmlformats.org/markup-compatibility/2006">
              <mc:Choice xmlns:v="urn:schemas-microsoft-com:vml" Requires="v">
                <p:oleObj name="Document" r:id="rId2" imgW="5422900" imgH="3644900" progId="Word.Document.12">
                  <p:embed/>
                </p:oleObj>
              </mc:Choice>
              <mc:Fallback>
                <p:oleObj name="Document" r:id="rId2" imgW="5422900" imgH="3644900" progId="Word.Document.12">
                  <p:embed/>
                  <p:pic>
                    <p:nvPicPr>
                      <p:cNvPr id="0" name=""/>
                      <p:cNvPicPr/>
                      <p:nvPr/>
                    </p:nvPicPr>
                    <p:blipFill>
                      <a:blip r:embed="rId3"/>
                      <a:stretch>
                        <a:fillRect/>
                      </a:stretch>
                    </p:blipFill>
                    <p:spPr>
                      <a:xfrm>
                        <a:off x="186971" y="1161874"/>
                        <a:ext cx="8051095" cy="5411392"/>
                      </a:xfrm>
                      <a:prstGeom prst="rect">
                        <a:avLst/>
                      </a:prstGeom>
                    </p:spPr>
                  </p:pic>
                </p:oleObj>
              </mc:Fallback>
            </mc:AlternateContent>
          </a:graphicData>
        </a:graphic>
      </p:graphicFrame>
    </p:spTree>
    <p:extLst>
      <p:ext uri="{BB962C8B-B14F-4D97-AF65-F5344CB8AC3E}">
        <p14:creationId xmlns:p14="http://schemas.microsoft.com/office/powerpoint/2010/main" val="244538017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Logging of all user related activity</a:t>
            </a:r>
            <a:r>
              <a:rPr lang="en-US" dirty="0">
                <a:effectLst/>
              </a:rPr>
              <a:t>. </a:t>
            </a:r>
            <a:endParaRPr lang="en-IN" dirty="0">
              <a:effectLst/>
            </a:endParaRPr>
          </a:p>
          <a:p>
            <a:endParaRPr lang="en-IN" dirty="0"/>
          </a:p>
          <a:p>
            <a:r>
              <a:rPr lang="en-IN" dirty="0"/>
              <a:t>When the user does any key activity like register consignment, upload stock, login, logout, all such request are logged into the system.</a:t>
            </a:r>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18858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579671" y="1224413"/>
            <a:ext cx="9482667" cy="2585323"/>
          </a:xfrm>
          <a:prstGeom prst="rect">
            <a:avLst/>
          </a:prstGeom>
        </p:spPr>
        <p:txBody>
          <a:bodyPr wrap="square">
            <a:spAutoFit/>
          </a:bodyPr>
          <a:lstStyle/>
          <a:p>
            <a:pPr marL="285750" indent="-285750">
              <a:buFont typeface="Arial"/>
              <a:buChar char="•"/>
            </a:pPr>
            <a:r>
              <a:rPr lang="en-US" dirty="0"/>
              <a:t>Importer views a consignment</a:t>
            </a:r>
          </a:p>
          <a:p>
            <a:pPr marL="285750" indent="-285750">
              <a:buFont typeface="Arial"/>
              <a:buChar char="•"/>
            </a:pPr>
            <a:r>
              <a:rPr lang="en-US" dirty="0"/>
              <a:t>Importer logins into the system</a:t>
            </a:r>
          </a:p>
          <a:p>
            <a:pPr marL="285750" indent="-285750">
              <a:buFont typeface="Arial"/>
              <a:buChar char="•"/>
            </a:pPr>
            <a:r>
              <a:rPr lang="en-IN" dirty="0"/>
              <a:t>System Admin views the configuration parameter</a:t>
            </a:r>
          </a:p>
          <a:p>
            <a:pPr marL="285750" indent="-285750">
              <a:buFont typeface="Arial"/>
              <a:buChar char="•"/>
            </a:pPr>
            <a:r>
              <a:rPr lang="en-IN" dirty="0"/>
              <a:t>End user registers a device</a:t>
            </a:r>
          </a:p>
          <a:p>
            <a:pPr marL="285750" indent="-285750">
              <a:buFont typeface="Arial"/>
              <a:buChar char="•"/>
            </a:pPr>
            <a:r>
              <a:rPr lang="en-IN" dirty="0"/>
              <a:t>Custom view a device</a:t>
            </a:r>
          </a:p>
          <a:p>
            <a:pPr marL="285750" indent="-285750">
              <a:buFont typeface="Arial"/>
              <a:buChar char="•"/>
            </a:pPr>
            <a:r>
              <a:rPr lang="en-IN" dirty="0"/>
              <a:t>Retailer uploads a stock</a:t>
            </a:r>
          </a:p>
          <a:p>
            <a:pPr marL="285750" indent="-285750">
              <a:buFont typeface="Arial"/>
              <a:buChar char="•"/>
            </a:pPr>
            <a:r>
              <a:rPr lang="en-IN" dirty="0"/>
              <a:t>Distributor raises a grievance</a:t>
            </a:r>
          </a:p>
          <a:p>
            <a:pPr marL="285750" indent="-285750">
              <a:buFont typeface="Arial"/>
              <a:buChar char="•"/>
            </a:pPr>
            <a:r>
              <a:rPr lang="en-IN" dirty="0"/>
              <a:t>CEIR Admin approves a consignment</a:t>
            </a:r>
          </a:p>
          <a:p>
            <a:pPr marL="285750" indent="-285750">
              <a:buFont typeface="Arial"/>
              <a:buChar char="•"/>
            </a:pPr>
            <a:endParaRPr lang="en-IN" dirty="0"/>
          </a:p>
        </p:txBody>
      </p:sp>
    </p:spTree>
    <p:extLst>
      <p:ext uri="{BB962C8B-B14F-4D97-AF65-F5344CB8AC3E}">
        <p14:creationId xmlns:p14="http://schemas.microsoft.com/office/powerpoint/2010/main" val="1316691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63639" y="1149350"/>
            <a:ext cx="10830894" cy="4362450"/>
          </a:xfrm>
          <a:prstGeom prst="rect">
            <a:avLst/>
          </a:prstGeom>
        </p:spPr>
      </p:pic>
    </p:spTree>
    <p:extLst>
      <p:ext uri="{BB962C8B-B14F-4D97-AF65-F5344CB8AC3E}">
        <p14:creationId xmlns:p14="http://schemas.microsoft.com/office/powerpoint/2010/main" val="11727707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Feature Overview</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3</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9" name="Text Placeholder 5">
            <a:extLst>
              <a:ext uri="{FF2B5EF4-FFF2-40B4-BE49-F238E27FC236}">
                <a16:creationId xmlns:a16="http://schemas.microsoft.com/office/drawing/2014/main" id="{EF07E304-BE3C-EE44-91AB-CDEF382B607B}"/>
              </a:ext>
            </a:extLst>
          </p:cNvPr>
          <p:cNvSpPr txBox="1">
            <a:spLocks/>
          </p:cNvSpPr>
          <p:nvPr/>
        </p:nvSpPr>
        <p:spPr>
          <a:xfrm>
            <a:off x="463639" y="1085464"/>
            <a:ext cx="6970094" cy="5283200"/>
          </a:xfrm>
          <a:prstGeom prst="rect">
            <a:avLst/>
          </a:prstGeom>
          <a:effectLst/>
        </p:spPr>
        <p:txBody>
          <a:bodyPr vert="horz" lIns="91440" tIns="45720" rIns="91440" bIns="45720" rtlCol="0" anchor="t">
            <a:normAutofit/>
          </a:bodyPr>
          <a:lst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indent="0">
              <a:buNone/>
            </a:pPr>
            <a:r>
              <a:rPr lang="en-US" sz="1800" dirty="0">
                <a:effectLst/>
              </a:rPr>
              <a:t>System Management Feature allows System admin to configure the user related parameters in the CEIR system. </a:t>
            </a:r>
          </a:p>
          <a:p>
            <a:pPr marL="0" indent="0">
              <a:buNone/>
            </a:pPr>
            <a:endParaRPr lang="en-US" sz="1800" dirty="0">
              <a:effectLst/>
            </a:endParaRPr>
          </a:p>
          <a:p>
            <a:pPr marL="0" indent="0">
              <a:buNone/>
            </a:pPr>
            <a:r>
              <a:rPr lang="en-US" sz="1800" dirty="0">
                <a:effectLst/>
              </a:rPr>
              <a:t>This feature is available to system admin.</a:t>
            </a:r>
          </a:p>
          <a:p>
            <a:pPr marL="0" indent="0">
              <a:buNone/>
            </a:pPr>
            <a:endParaRPr lang="en-US" sz="1800" dirty="0">
              <a:effectLst/>
            </a:endParaRPr>
          </a:p>
          <a:p>
            <a:pPr marL="0" indent="0">
              <a:buNone/>
            </a:pPr>
            <a:r>
              <a:rPr lang="en-US" sz="1800" dirty="0">
                <a:effectLst/>
              </a:rPr>
              <a:t>Typical flow is as follows:</a:t>
            </a:r>
          </a:p>
          <a:p>
            <a:pPr marL="0" indent="0">
              <a:buNone/>
            </a:pPr>
            <a:r>
              <a:rPr lang="en-US" sz="1800" b="1" dirty="0">
                <a:effectLst/>
              </a:rPr>
              <a:t>System Management</a:t>
            </a:r>
          </a:p>
          <a:p>
            <a:r>
              <a:rPr lang="en-US" sz="1800" dirty="0">
                <a:effectLst/>
              </a:rPr>
              <a:t>System Admin login into the portal</a:t>
            </a:r>
          </a:p>
          <a:p>
            <a:r>
              <a:rPr lang="en-US" sz="1800" dirty="0">
                <a:effectLst/>
              </a:rPr>
              <a:t>System Admin access a system configuration feature</a:t>
            </a:r>
          </a:p>
          <a:p>
            <a:r>
              <a:rPr lang="en-US" sz="1800" dirty="0">
                <a:effectLst/>
              </a:rPr>
              <a:t>System admin configure the a given feature like messages</a:t>
            </a:r>
          </a:p>
          <a:p>
            <a:pPr marL="0" indent="0">
              <a:buNone/>
            </a:pPr>
            <a:endParaRPr lang="en-US" sz="1800" dirty="0">
              <a:effectLst/>
            </a:endParaRPr>
          </a:p>
          <a:p>
            <a:pPr marL="0" indent="0">
              <a:buNone/>
            </a:pPr>
            <a:r>
              <a:rPr lang="en-US" sz="1800" dirty="0">
                <a:effectLst/>
              </a:rPr>
              <a:t>All the changes are effective from the next use onwards</a:t>
            </a:r>
          </a:p>
          <a:p>
            <a:pPr marL="0" indent="0">
              <a:buNone/>
            </a:pPr>
            <a:endParaRPr lang="en-US" sz="1800" dirty="0">
              <a:effectLst/>
            </a:endParaRPr>
          </a:p>
          <a:p>
            <a:pPr marL="0" indent="0" fontAlgn="base">
              <a:buFont typeface="Arial"/>
              <a:buNone/>
            </a:pPr>
            <a:endParaRPr lang="en-IN" sz="2400" b="1" dirty="0">
              <a:effectLst/>
            </a:endParaRPr>
          </a:p>
        </p:txBody>
      </p:sp>
      <p:sp>
        <p:nvSpPr>
          <p:cNvPr id="11" name="TextBox 10"/>
          <p:cNvSpPr txBox="1"/>
          <p:nvPr/>
        </p:nvSpPr>
        <p:spPr>
          <a:xfrm>
            <a:off x="9857595" y="3357734"/>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View, Edit</a:t>
            </a:r>
          </a:p>
        </p:txBody>
      </p:sp>
      <p:sp>
        <p:nvSpPr>
          <p:cNvPr id="15" name="Rectangle 14"/>
          <p:cNvSpPr/>
          <p:nvPr/>
        </p:nvSpPr>
        <p:spPr>
          <a:xfrm>
            <a:off x="8300155" y="4470238"/>
            <a:ext cx="2667000"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CEIR System</a:t>
            </a:r>
          </a:p>
        </p:txBody>
      </p:sp>
      <p:sp>
        <p:nvSpPr>
          <p:cNvPr id="16" name="Down Arrow 15"/>
          <p:cNvSpPr/>
          <p:nvPr/>
        </p:nvSpPr>
        <p:spPr>
          <a:xfrm>
            <a:off x="9369778" y="3154938"/>
            <a:ext cx="487817" cy="874889"/>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err="1">
              <a:ln>
                <a:noFill/>
              </a:ln>
              <a:solidFill>
                <a:srgbClr val="000000"/>
              </a:solidFill>
              <a:effectLst/>
              <a:uFillTx/>
              <a:latin typeface="+mn-lt"/>
              <a:ea typeface="+mn-ea"/>
              <a:cs typeface="+mn-cs"/>
              <a:sym typeface="Calibri"/>
            </a:endParaRPr>
          </a:p>
        </p:txBody>
      </p:sp>
      <p:pic>
        <p:nvPicPr>
          <p:cNvPr id="17" name="Picture 16"/>
          <p:cNvPicPr>
            <a:picLocks noChangeAspect="1"/>
          </p:cNvPicPr>
          <p:nvPr/>
        </p:nvPicPr>
        <p:blipFill>
          <a:blip r:embed="rId2"/>
          <a:stretch>
            <a:fillRect/>
          </a:stretch>
        </p:blipFill>
        <p:spPr>
          <a:xfrm>
            <a:off x="9142186" y="1518430"/>
            <a:ext cx="783412" cy="783412"/>
          </a:xfrm>
          <a:prstGeom prst="rect">
            <a:avLst/>
          </a:prstGeom>
        </p:spPr>
      </p:pic>
      <p:sp>
        <p:nvSpPr>
          <p:cNvPr id="18" name="TextBox 17"/>
          <p:cNvSpPr txBox="1"/>
          <p:nvPr/>
        </p:nvSpPr>
        <p:spPr>
          <a:xfrm>
            <a:off x="8797292" y="2454242"/>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System User </a:t>
            </a:r>
          </a:p>
        </p:txBody>
      </p:sp>
    </p:spTree>
    <p:extLst>
      <p:ext uri="{BB962C8B-B14F-4D97-AF65-F5344CB8AC3E}">
        <p14:creationId xmlns:p14="http://schemas.microsoft.com/office/powerpoint/2010/main" val="184595360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52856412"/>
              </p:ext>
            </p:extLst>
          </p:nvPr>
        </p:nvGraphicFramePr>
        <p:xfrm>
          <a:off x="111089" y="1262062"/>
          <a:ext cx="10373466" cy="5275357"/>
        </p:xfrm>
        <a:graphic>
          <a:graphicData uri="http://schemas.openxmlformats.org/presentationml/2006/ole">
            <mc:AlternateContent xmlns:mc="http://schemas.openxmlformats.org/markup-compatibility/2006">
              <mc:Choice xmlns:v="urn:schemas-microsoft-com:vml" Requires="v">
                <p:oleObj name="Document" r:id="rId2" imgW="5422900" imgH="4330700" progId="Word.Document.12">
                  <p:embed/>
                </p:oleObj>
              </mc:Choice>
              <mc:Fallback>
                <p:oleObj name="Document" r:id="rId2" imgW="5422900" imgH="4330700" progId="Word.Document.12">
                  <p:embed/>
                  <p:pic>
                    <p:nvPicPr>
                      <p:cNvPr id="0" name=""/>
                      <p:cNvPicPr/>
                      <p:nvPr/>
                    </p:nvPicPr>
                    <p:blipFill>
                      <a:blip r:embed="rId3"/>
                      <a:stretch>
                        <a:fillRect/>
                      </a:stretch>
                    </p:blipFill>
                    <p:spPr>
                      <a:xfrm>
                        <a:off x="111089" y="1262062"/>
                        <a:ext cx="10373466" cy="5275357"/>
                      </a:xfrm>
                      <a:prstGeom prst="rect">
                        <a:avLst/>
                      </a:prstGeom>
                    </p:spPr>
                  </p:pic>
                </p:oleObj>
              </mc:Fallback>
            </mc:AlternateContent>
          </a:graphicData>
        </a:graphic>
      </p:graphicFrame>
    </p:spTree>
    <p:extLst>
      <p:ext uri="{BB962C8B-B14F-4D97-AF65-F5344CB8AC3E}">
        <p14:creationId xmlns:p14="http://schemas.microsoft.com/office/powerpoint/2010/main" val="4008913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All policy re</a:t>
            </a:r>
            <a:r>
              <a:rPr lang="en-US" dirty="0">
                <a:effectLst/>
              </a:rPr>
              <a:t>lated are defined using this feature.</a:t>
            </a:r>
          </a:p>
          <a:p>
            <a:endParaRPr lang="en-US" dirty="0">
              <a:effectLst/>
            </a:endParaRPr>
          </a:p>
          <a:p>
            <a:r>
              <a:rPr lang="en-US" dirty="0">
                <a:effectLst/>
              </a:rPr>
              <a:t>These parameter would be communicated to the user/stakeholders.</a:t>
            </a:r>
          </a:p>
          <a:p>
            <a:endParaRPr lang="en-IN" dirty="0">
              <a:effectLst/>
            </a:endParaRPr>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35199957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87256882"/>
              </p:ext>
            </p:extLst>
          </p:nvPr>
        </p:nvGraphicFramePr>
        <p:xfrm>
          <a:off x="463639" y="1476463"/>
          <a:ext cx="11248584" cy="1707133"/>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mn-lt"/>
                        </a:rPr>
                        <a:t> </a:t>
                      </a:r>
                      <a:r>
                        <a:rPr lang="en-US" sz="2000" b="0" i="0" u="none" strike="noStrike" cap="none" spc="0" baseline="0" dirty="0">
                          <a:ln>
                            <a:noFill/>
                          </a:ln>
                          <a:solidFill>
                            <a:schemeClr val="tx1"/>
                          </a:solidFill>
                          <a:effectLst/>
                          <a:uFillTx/>
                          <a:latin typeface="+mn-lt"/>
                          <a:ea typeface="+mn-ea"/>
                          <a:cs typeface="+mn-cs"/>
                          <a:sym typeface="Calibri"/>
                        </a:rPr>
                        <a:t>Number of devices allowed to Cambodian user while coming back to Cambodia </a:t>
                      </a:r>
                      <a:endParaRPr lang="en-US" sz="2000" b="0" i="0" u="none" strike="noStrike" dirty="0">
                        <a:solidFill>
                          <a:srgbClr val="000000"/>
                        </a:solidFill>
                        <a:effectLst/>
                        <a:latin typeface="+mn-lt"/>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0" indent="0" algn="l" fontAlgn="b">
                        <a:buFont typeface="Wingdings" charset="2"/>
                        <a:buNone/>
                      </a:pP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cap="none" spc="0" baseline="0" dirty="0">
                          <a:ln>
                            <a:noFill/>
                          </a:ln>
                          <a:solidFill>
                            <a:schemeClr val="tx1"/>
                          </a:solidFill>
                          <a:effectLst/>
                          <a:uFillTx/>
                          <a:latin typeface="+mn-lt"/>
                          <a:ea typeface="+mn-ea"/>
                          <a:cs typeface="+mn-cs"/>
                          <a:sym typeface="Calibri"/>
                        </a:rPr>
                        <a:t>Number of devices allowed to Foreigner  user while coming to Cambodia in one visit</a:t>
                      </a:r>
                      <a:r>
                        <a:rPr lang="en-IN" sz="4000" dirty="0">
                          <a:effectLst/>
                        </a:rPr>
                        <a:t> </a:t>
                      </a: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933704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63639" y="1161944"/>
            <a:ext cx="11161094" cy="4553056"/>
          </a:xfrm>
          <a:prstGeom prst="rect">
            <a:avLst/>
          </a:prstGeom>
        </p:spPr>
      </p:pic>
    </p:spTree>
    <p:extLst>
      <p:ext uri="{BB962C8B-B14F-4D97-AF65-F5344CB8AC3E}">
        <p14:creationId xmlns:p14="http://schemas.microsoft.com/office/powerpoint/2010/main" val="17790241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77988302"/>
              </p:ext>
            </p:extLst>
          </p:nvPr>
        </p:nvGraphicFramePr>
        <p:xfrm>
          <a:off x="673099" y="1224492"/>
          <a:ext cx="10107789" cy="5286858"/>
        </p:xfrm>
        <a:graphic>
          <a:graphicData uri="http://schemas.openxmlformats.org/presentationml/2006/ole">
            <mc:AlternateContent xmlns:mc="http://schemas.openxmlformats.org/markup-compatibility/2006">
              <mc:Choice xmlns:v="urn:schemas-microsoft-com:vml" Requires="v">
                <p:oleObj name="Document" r:id="rId2" imgW="5422900" imgH="4635500" progId="Word.Document.12">
                  <p:embed/>
                </p:oleObj>
              </mc:Choice>
              <mc:Fallback>
                <p:oleObj name="Document" r:id="rId2" imgW="5422900" imgH="4635500" progId="Word.Document.12">
                  <p:embed/>
                  <p:pic>
                    <p:nvPicPr>
                      <p:cNvPr id="0" name=""/>
                      <p:cNvPicPr/>
                      <p:nvPr/>
                    </p:nvPicPr>
                    <p:blipFill>
                      <a:blip r:embed="rId3"/>
                      <a:stretch>
                        <a:fillRect/>
                      </a:stretch>
                    </p:blipFill>
                    <p:spPr>
                      <a:xfrm>
                        <a:off x="673099" y="1224492"/>
                        <a:ext cx="10107789" cy="5286858"/>
                      </a:xfrm>
                      <a:prstGeom prst="rect">
                        <a:avLst/>
                      </a:prstGeom>
                    </p:spPr>
                  </p:pic>
                </p:oleObj>
              </mc:Fallback>
            </mc:AlternateContent>
          </a:graphicData>
        </a:graphic>
      </p:graphicFrame>
    </p:spTree>
    <p:extLst>
      <p:ext uri="{BB962C8B-B14F-4D97-AF65-F5344CB8AC3E}">
        <p14:creationId xmlns:p14="http://schemas.microsoft.com/office/powerpoint/2010/main" val="16564823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user Type</a:t>
            </a:r>
          </a:p>
          <a:p>
            <a:endParaRPr lang="en-US" dirty="0">
              <a:effectLst/>
            </a:endParaRPr>
          </a:p>
          <a:p>
            <a:r>
              <a:rPr lang="en-US" dirty="0">
                <a:effectLst/>
              </a:rPr>
              <a:t>User Type denote a category of user. </a:t>
            </a:r>
          </a:p>
          <a:p>
            <a:endParaRPr lang="en-US" dirty="0">
              <a:effectLst/>
            </a:endParaRPr>
          </a:p>
          <a:p>
            <a:r>
              <a:rPr lang="en-US" dirty="0">
                <a:effectLst/>
              </a:rPr>
              <a:t>Example </a:t>
            </a:r>
          </a:p>
          <a:p>
            <a:pPr lvl="1"/>
            <a:r>
              <a:rPr lang="en-US" dirty="0">
                <a:effectLst/>
              </a:rPr>
              <a:t>Importer is a user type</a:t>
            </a:r>
          </a:p>
          <a:p>
            <a:pPr lvl="1"/>
            <a:r>
              <a:rPr lang="en-US" dirty="0">
                <a:effectLst/>
              </a:rPr>
              <a:t>Distributor is a user type </a:t>
            </a:r>
          </a:p>
          <a:p>
            <a:pPr lvl="1"/>
            <a:endParaRPr lang="en-US" dirty="0">
              <a:effectLst/>
            </a:endParaRPr>
          </a:p>
          <a:p>
            <a:r>
              <a:rPr lang="en-US" dirty="0">
                <a:effectLst/>
              </a:rPr>
              <a:t>When a importer is created, it is attached to a user type. To each user type, a set of functionality/feature  is attached.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596748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 Types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8" y="972771"/>
            <a:ext cx="11460529" cy="5397869"/>
          </a:xfrm>
        </p:spPr>
        <p:txBody>
          <a:bodyPr>
            <a:normAutofit fontScale="92500" lnSpcReduction="20000"/>
          </a:bodyPr>
          <a:lstStyle/>
          <a:p>
            <a:pPr marL="0" indent="0">
              <a:buNone/>
            </a:pPr>
            <a:endParaRPr lang="en-US" dirty="0"/>
          </a:p>
          <a:p>
            <a:r>
              <a:rPr lang="en-US" b="1" dirty="0"/>
              <a:t>Importer</a:t>
            </a:r>
          </a:p>
          <a:p>
            <a:r>
              <a:rPr lang="en-US" b="1" dirty="0"/>
              <a:t>Distributor</a:t>
            </a:r>
          </a:p>
          <a:p>
            <a:r>
              <a:rPr lang="en-US" b="1" dirty="0"/>
              <a:t>Retailer</a:t>
            </a:r>
          </a:p>
          <a:p>
            <a:r>
              <a:rPr lang="en-US" b="1" dirty="0"/>
              <a:t>Manufacturer</a:t>
            </a:r>
          </a:p>
          <a:p>
            <a:r>
              <a:rPr lang="en-US" b="1" dirty="0"/>
              <a:t>TRC</a:t>
            </a:r>
          </a:p>
          <a:p>
            <a:r>
              <a:rPr lang="en-US" b="1" dirty="0"/>
              <a:t>Custom</a:t>
            </a:r>
          </a:p>
          <a:p>
            <a:r>
              <a:rPr lang="en-US" b="1" dirty="0"/>
              <a:t>Operator</a:t>
            </a:r>
          </a:p>
          <a:p>
            <a:r>
              <a:rPr lang="en-US" b="1" dirty="0"/>
              <a:t>Immigration</a:t>
            </a:r>
          </a:p>
          <a:p>
            <a:r>
              <a:rPr lang="en-US" b="1" dirty="0"/>
              <a:t>End User – VIP, Foreigner, Cambodian User</a:t>
            </a:r>
          </a:p>
          <a:p>
            <a:r>
              <a:rPr lang="en-US" b="1" dirty="0"/>
              <a:t>Anonymous User</a:t>
            </a:r>
          </a:p>
          <a:p>
            <a:endParaRPr lang="en-US" dirty="0"/>
          </a:p>
          <a:p>
            <a:r>
              <a:rPr lang="en-US" b="1" dirty="0"/>
              <a:t>Customer Care</a:t>
            </a:r>
          </a:p>
          <a:p>
            <a:r>
              <a:rPr lang="en-US" b="1" dirty="0"/>
              <a:t>System Admin</a:t>
            </a:r>
          </a:p>
          <a:p>
            <a:r>
              <a:rPr lang="en-US" b="1" dirty="0"/>
              <a:t>CEIR Admin</a:t>
            </a:r>
          </a:p>
          <a:p>
            <a:r>
              <a:rPr lang="en-US" b="1" dirty="0"/>
              <a:t>Operations</a:t>
            </a:r>
          </a:p>
          <a:p>
            <a:pPr marL="0" indent="0">
              <a:buNone/>
            </a:pPr>
            <a:endParaRPr lang="en-IN" dirty="0"/>
          </a:p>
          <a:p>
            <a:pPr marL="0" indent="0">
              <a:buNone/>
            </a:pPr>
            <a:endParaRPr lang="en-IN" dirty="0"/>
          </a:p>
        </p:txBody>
      </p:sp>
      <p:sp>
        <p:nvSpPr>
          <p:cNvPr id="6" name="TextBox 5"/>
          <p:cNvSpPr txBox="1"/>
          <p:nvPr/>
        </p:nvSpPr>
        <p:spPr>
          <a:xfrm>
            <a:off x="7281333" y="1206501"/>
            <a:ext cx="400050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User Type is two types:</a:t>
            </a:r>
          </a:p>
          <a:p>
            <a:pPr marL="342900" indent="-342900">
              <a:buFont typeface="Arial"/>
              <a:buChar char="•"/>
            </a:pPr>
            <a:r>
              <a:rPr lang="en-US" sz="2800" dirty="0"/>
              <a:t>External</a:t>
            </a:r>
          </a:p>
          <a:p>
            <a:pPr marL="342900" indent="-342900">
              <a:buFont typeface="Arial"/>
              <a:buChar char="•"/>
            </a:pPr>
            <a:r>
              <a:rPr lang="en-US" sz="2800" dirty="0"/>
              <a:t>Internal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281333" y="2868492"/>
            <a:ext cx="4000500" cy="3385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buFont typeface="Arial"/>
              <a:buChar char="•"/>
            </a:pPr>
            <a:r>
              <a:rPr lang="en-US" sz="2800" dirty="0"/>
              <a:t>External User Type is created by user using self registration option</a:t>
            </a:r>
          </a:p>
          <a:p>
            <a:pPr marL="457200" indent="-457200">
              <a:buFont typeface="Arial"/>
              <a:buChar char="•"/>
            </a:pPr>
            <a:endParaRPr lang="en-US" sz="2800" dirty="0"/>
          </a:p>
          <a:p>
            <a:pPr marL="457200" indent="-457200">
              <a:buFont typeface="Arial"/>
              <a:buChar char="•"/>
            </a:pPr>
            <a:r>
              <a:rPr lang="en-US" sz="2800" dirty="0"/>
              <a:t>Internal user Type is created by CEIR Admin user</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Oval Callout 6"/>
          <p:cNvSpPr/>
          <p:nvPr/>
        </p:nvSpPr>
        <p:spPr>
          <a:xfrm>
            <a:off x="4085167" y="1472682"/>
            <a:ext cx="2053166" cy="822302"/>
          </a:xfrm>
          <a:prstGeom prst="wedgeEllipseCallout">
            <a:avLst>
              <a:gd name="adj1" fmla="val -95367"/>
              <a:gd name="adj2" fmla="val 74089"/>
            </a:avLst>
          </a:prstGeom>
          <a:solidFill>
            <a:srgbClr val="CCFFCC"/>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External</a:t>
            </a:r>
            <a:r>
              <a:rPr kumimoji="0" lang="en-US" sz="3200" b="0" i="0" u="none" strike="noStrike" cap="none" spc="0" normalizeH="0" dirty="0">
                <a:ln>
                  <a:noFill/>
                </a:ln>
                <a:solidFill>
                  <a:srgbClr val="000000"/>
                </a:solidFill>
                <a:effectLst/>
                <a:uFillTx/>
                <a:latin typeface="+mn-lt"/>
                <a:ea typeface="+mn-ea"/>
                <a:cs typeface="+mn-cs"/>
                <a:sym typeface="Calibri"/>
              </a:rPr>
              <a:t> </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Callout 9"/>
          <p:cNvSpPr/>
          <p:nvPr/>
        </p:nvSpPr>
        <p:spPr>
          <a:xfrm>
            <a:off x="4085167" y="4800082"/>
            <a:ext cx="2053166" cy="822302"/>
          </a:xfrm>
          <a:prstGeom prst="wedgeEllipseCallout">
            <a:avLst>
              <a:gd name="adj1" fmla="val -95367"/>
              <a:gd name="adj2" fmla="val 74089"/>
            </a:avLst>
          </a:prstGeom>
          <a:solidFill>
            <a:srgbClr val="ED7D3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Internal</a:t>
            </a:r>
          </a:p>
        </p:txBody>
      </p:sp>
    </p:spTree>
    <p:extLst>
      <p:ext uri="{BB962C8B-B14F-4D97-AF65-F5344CB8AC3E}">
        <p14:creationId xmlns:p14="http://schemas.microsoft.com/office/powerpoint/2010/main" val="40968309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4-16 at 06.3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72" y="1358959"/>
            <a:ext cx="11282204" cy="5087840"/>
          </a:xfrm>
          <a:prstGeom prst="rect">
            <a:avLst/>
          </a:prstGeom>
        </p:spPr>
      </p:pic>
      <p:sp>
        <p:nvSpPr>
          <p:cNvPr id="7" name="Oval Callout 6"/>
          <p:cNvSpPr/>
          <p:nvPr/>
        </p:nvSpPr>
        <p:spPr>
          <a:xfrm>
            <a:off x="9562430" y="869998"/>
            <a:ext cx="2019446" cy="1298374"/>
          </a:xfrm>
          <a:prstGeom prst="wedgeEllipseCallout">
            <a:avLst>
              <a:gd name="adj1" fmla="val -153822"/>
              <a:gd name="adj2" fmla="val 9404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External</a:t>
            </a:r>
            <a:r>
              <a:rPr kumimoji="0" lang="en-US" sz="1800" b="0" i="0" u="none" strike="noStrike" cap="none" spc="0" normalizeH="0" dirty="0">
                <a:ln>
                  <a:noFill/>
                </a:ln>
                <a:solidFill>
                  <a:srgbClr val="000000"/>
                </a:solidFill>
                <a:effectLst/>
                <a:uFillTx/>
                <a:latin typeface="+mn-lt"/>
                <a:ea typeface="+mn-ea"/>
                <a:cs typeface="+mn-cs"/>
                <a:sym typeface="Calibri"/>
              </a:rPr>
              <a:t> User Type is displayed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0927273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11923864"/>
              </p:ext>
            </p:extLst>
          </p:nvPr>
        </p:nvGraphicFramePr>
        <p:xfrm>
          <a:off x="111125" y="1332706"/>
          <a:ext cx="10372725" cy="2566988"/>
        </p:xfrm>
        <a:graphic>
          <a:graphicData uri="http://schemas.openxmlformats.org/presentationml/2006/ole">
            <mc:AlternateContent xmlns:mc="http://schemas.openxmlformats.org/markup-compatibility/2006">
              <mc:Choice xmlns:v="urn:schemas-microsoft-com:vml" Requires="v">
                <p:oleObj name="Document" r:id="rId2" imgW="5422900" imgH="2108200" progId="Word.Document.12">
                  <p:embed/>
                </p:oleObj>
              </mc:Choice>
              <mc:Fallback>
                <p:oleObj name="Document" r:id="rId2" imgW="5422900" imgH="2108200" progId="Word.Document.12">
                  <p:embed/>
                  <p:pic>
                    <p:nvPicPr>
                      <p:cNvPr id="0" name=""/>
                      <p:cNvPicPr/>
                      <p:nvPr/>
                    </p:nvPicPr>
                    <p:blipFill>
                      <a:blip r:embed="rId3"/>
                      <a:stretch>
                        <a:fillRect/>
                      </a:stretch>
                    </p:blipFill>
                    <p:spPr>
                      <a:xfrm>
                        <a:off x="111125" y="1332706"/>
                        <a:ext cx="10372725" cy="2566988"/>
                      </a:xfrm>
                      <a:prstGeom prst="rect">
                        <a:avLst/>
                      </a:prstGeom>
                    </p:spPr>
                  </p:pic>
                </p:oleObj>
              </mc:Fallback>
            </mc:AlternateContent>
          </a:graphicData>
        </a:graphic>
      </p:graphicFrame>
      <p:sp>
        <p:nvSpPr>
          <p:cNvPr id="3" name="TextBox 2"/>
          <p:cNvSpPr txBox="1"/>
          <p:nvPr/>
        </p:nvSpPr>
        <p:spPr>
          <a:xfrm>
            <a:off x="713504" y="4209332"/>
            <a:ext cx="1068829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If Status is enabled, then only this user type will work in the system.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status is disabled, this user type will stop working in the system. For example if  the user type as distributor is disabled, then no more new registration will happen, existing distributor will not be able to login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custom user type is disabled, and new consignment comes, then it will be auto approved from the custom role as the user is disabled and the functionality should work and consignment should be approved.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839782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Feature Mapping –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feature assigned to the given user type. </a:t>
            </a:r>
            <a:r>
              <a:rPr lang="en-US" dirty="0">
                <a:effectLst/>
              </a:rPr>
              <a:t>Feature represent functionality assigned to the user type</a:t>
            </a:r>
          </a:p>
          <a:p>
            <a:endParaRPr lang="en-US" dirty="0">
              <a:effectLst/>
            </a:endParaRPr>
          </a:p>
          <a:p>
            <a:r>
              <a:rPr lang="en-US" dirty="0">
                <a:effectLst/>
              </a:rPr>
              <a:t>All assigned feature are shown on the left panel of the GUI when the user logs into the portal</a:t>
            </a:r>
          </a:p>
          <a:p>
            <a:endParaRPr lang="en-US" dirty="0">
              <a:effectLst/>
            </a:endParaRPr>
          </a:p>
          <a:p>
            <a:r>
              <a:rPr lang="en-US" dirty="0">
                <a:effectLst/>
              </a:rPr>
              <a:t>Feature can be assigned based on the period. </a:t>
            </a:r>
          </a:p>
          <a:p>
            <a:endParaRPr lang="en-US" dirty="0">
              <a:effectLst/>
            </a:endParaRPr>
          </a:p>
          <a:p>
            <a:r>
              <a:rPr lang="en-US" dirty="0">
                <a:effectLst/>
              </a:rPr>
              <a:t>Period is one of the 4 options</a:t>
            </a:r>
          </a:p>
          <a:p>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7671869"/>
              </p:ext>
            </p:extLst>
          </p:nvPr>
        </p:nvGraphicFramePr>
        <p:xfrm>
          <a:off x="4876136" y="4105567"/>
          <a:ext cx="6907925" cy="247443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Period</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Grace </a:t>
                      </a:r>
                    </a:p>
                  </a:txBody>
                  <a:tcPr/>
                </a:tc>
                <a:tc>
                  <a:txBody>
                    <a:bodyPr/>
                    <a:lstStyle/>
                    <a:p>
                      <a:r>
                        <a:rPr lang="en-US" sz="1400" dirty="0"/>
                        <a:t>This feature</a:t>
                      </a:r>
                      <a:r>
                        <a:rPr lang="en-US" sz="1400" baseline="0" dirty="0"/>
                        <a:t> will only be displayed to user type in grace period</a:t>
                      </a:r>
                      <a:endParaRPr lang="en-US" sz="1400" dirty="0"/>
                    </a:p>
                  </a:txBody>
                  <a:tcPr/>
                </a:tc>
                <a:extLst>
                  <a:ext uri="{0D108BD9-81ED-4DB2-BD59-A6C34878D82A}">
                    <a16:rowId xmlns:a16="http://schemas.microsoft.com/office/drawing/2014/main" val="10001"/>
                  </a:ext>
                </a:extLst>
              </a:tr>
              <a:tr h="558390">
                <a:tc>
                  <a:txBody>
                    <a:bodyPr/>
                    <a:lstStyle/>
                    <a:p>
                      <a:r>
                        <a:rPr lang="en-US" sz="1400" dirty="0"/>
                        <a:t>Post Grace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be displayed to user type in  post grace period</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Both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ALWAYS be displayed to user type</a:t>
                      </a:r>
                      <a:endParaRPr lang="en-US" sz="1400" dirty="0"/>
                    </a:p>
                    <a:p>
                      <a:endParaRPr lang="en-US" sz="1400" dirty="0"/>
                    </a:p>
                  </a:txBody>
                  <a:tcPr/>
                </a:tc>
                <a:extLst>
                  <a:ext uri="{0D108BD9-81ED-4DB2-BD59-A6C34878D82A}">
                    <a16:rowId xmlns:a16="http://schemas.microsoft.com/office/drawing/2014/main" val="10003"/>
                  </a:ext>
                </a:extLst>
              </a:tr>
              <a:tr h="558390">
                <a:tc>
                  <a:txBody>
                    <a:bodyPr/>
                    <a:lstStyle/>
                    <a:p>
                      <a:r>
                        <a:rPr lang="en-US" sz="1400" dirty="0"/>
                        <a:t>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NOT be displayed to user type</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87836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Feature Impact / Use Cases</a:t>
            </a:r>
          </a:p>
        </p:txBody>
      </p:sp>
      <p:sp>
        <p:nvSpPr>
          <p:cNvPr id="3"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pPr marL="0" indent="0">
              <a:buNone/>
            </a:pPr>
            <a:r>
              <a:rPr lang="en-IN" dirty="0"/>
              <a:t>Importance of this feature for the CEIR System</a:t>
            </a:r>
          </a:p>
          <a:p>
            <a:pPr marL="0" indent="0">
              <a:buNone/>
            </a:pPr>
            <a:endParaRPr lang="en-IN" dirty="0"/>
          </a:p>
          <a:p>
            <a:pPr>
              <a:buFont typeface="Wingdings" panose="05000000000000000000" pitchFamily="2" charset="2"/>
              <a:buChar char="v"/>
            </a:pPr>
            <a:r>
              <a:rPr lang="en-IN" dirty="0"/>
              <a:t> This feature is one of the key feature in the system.</a:t>
            </a:r>
          </a:p>
          <a:p>
            <a:pPr>
              <a:buFont typeface="Wingdings" panose="05000000000000000000" pitchFamily="2" charset="2"/>
              <a:buChar char="v"/>
            </a:pPr>
            <a:endParaRPr lang="en-IN" dirty="0"/>
          </a:p>
          <a:p>
            <a:pPr>
              <a:buFont typeface="Wingdings" panose="05000000000000000000" pitchFamily="2" charset="2"/>
              <a:buChar char="v"/>
            </a:pPr>
            <a:r>
              <a:rPr lang="en-IN" dirty="0"/>
              <a:t>This allow system admin to configure the system.</a:t>
            </a:r>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05098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descr="Screen Shot 2020-04-16 at 07.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6" y="2080480"/>
            <a:ext cx="11761842" cy="4525108"/>
          </a:xfrm>
          <a:prstGeom prst="rect">
            <a:avLst/>
          </a:prstGeom>
        </p:spPr>
      </p:pic>
      <p:sp>
        <p:nvSpPr>
          <p:cNvPr id="7" name="Oval Callout 6"/>
          <p:cNvSpPr/>
          <p:nvPr/>
        </p:nvSpPr>
        <p:spPr>
          <a:xfrm>
            <a:off x="9045585" y="213333"/>
            <a:ext cx="2019446" cy="1298374"/>
          </a:xfrm>
          <a:prstGeom prst="wedgeEllipseCallout">
            <a:avLst>
              <a:gd name="adj1" fmla="val -143585"/>
              <a:gd name="adj2" fmla="val 131579"/>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Importer</a:t>
            </a:r>
            <a:r>
              <a:rPr kumimoji="0" lang="en-US" sz="1800" b="0" i="0" u="none" strike="noStrike" cap="none" spc="0" normalizeH="0" dirty="0">
                <a:ln>
                  <a:noFill/>
                </a:ln>
                <a:solidFill>
                  <a:srgbClr val="000000"/>
                </a:solidFill>
                <a:effectLst/>
                <a:uFillTx/>
                <a:latin typeface="+mn-lt"/>
                <a:ea typeface="+mn-ea"/>
                <a:cs typeface="+mn-cs"/>
                <a:sym typeface="Calibri"/>
              </a:rPr>
              <a:t> user type is selected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4588008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30414208"/>
              </p:ext>
            </p:extLst>
          </p:nvPr>
        </p:nvGraphicFramePr>
        <p:xfrm>
          <a:off x="111125" y="1450003"/>
          <a:ext cx="10372725" cy="3249612"/>
        </p:xfrm>
        <a:graphic>
          <a:graphicData uri="http://schemas.openxmlformats.org/presentationml/2006/ole">
            <mc:AlternateContent xmlns:mc="http://schemas.openxmlformats.org/markup-compatibility/2006">
              <mc:Choice xmlns:v="urn:schemas-microsoft-com:vml" Requires="v">
                <p:oleObj name="Document" r:id="rId2" imgW="5422900" imgH="2667000" progId="Word.Document.12">
                  <p:embed/>
                </p:oleObj>
              </mc:Choice>
              <mc:Fallback>
                <p:oleObj name="Document" r:id="rId2" imgW="5422900" imgH="2667000" progId="Word.Document.12">
                  <p:embed/>
                  <p:pic>
                    <p:nvPicPr>
                      <p:cNvPr id="0" name=""/>
                      <p:cNvPicPr/>
                      <p:nvPr/>
                    </p:nvPicPr>
                    <p:blipFill>
                      <a:blip r:embed="rId3"/>
                      <a:stretch>
                        <a:fillRect/>
                      </a:stretch>
                    </p:blipFill>
                    <p:spPr>
                      <a:xfrm>
                        <a:off x="111125" y="1450003"/>
                        <a:ext cx="10372725" cy="3249612"/>
                      </a:xfrm>
                      <a:prstGeom prst="rect">
                        <a:avLst/>
                      </a:prstGeom>
                    </p:spPr>
                  </p:pic>
                </p:oleObj>
              </mc:Fallback>
            </mc:AlternateContent>
          </a:graphicData>
        </a:graphic>
      </p:graphicFrame>
      <p:sp>
        <p:nvSpPr>
          <p:cNvPr id="3" name="TextBox 2"/>
          <p:cNvSpPr txBox="1"/>
          <p:nvPr/>
        </p:nvSpPr>
        <p:spPr>
          <a:xfrm>
            <a:off x="713504" y="4947743"/>
            <a:ext cx="106882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Period can be modified for the a given user type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5453233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fontScale="92500" lnSpcReduction="10000"/>
          </a:bodyPr>
          <a:lstStyle/>
          <a:p>
            <a:r>
              <a:rPr lang="en-US" dirty="0"/>
              <a:t>Display all the rule defined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states. </a:t>
            </a:r>
          </a:p>
          <a:p>
            <a:endParaRPr lang="en-US" dirty="0">
              <a:effectLst/>
            </a:endParaRPr>
          </a:p>
          <a:p>
            <a:r>
              <a:rPr lang="en-US" dirty="0">
                <a:effectLst/>
              </a:rPr>
              <a:t>State is one of the 3 options</a:t>
            </a:r>
          </a:p>
          <a:p>
            <a:endParaRPr lang="en-US" dirty="0">
              <a:effectLst/>
            </a:endParaRPr>
          </a:p>
          <a:p>
            <a:pPr lvl="1"/>
            <a:r>
              <a:rPr lang="en-US" dirty="0">
                <a:effectLst/>
              </a:rPr>
              <a:t>So for CDR processing, </a:t>
            </a:r>
          </a:p>
          <a:p>
            <a:pPr marL="457200" lvl="1" indent="0">
              <a:buNone/>
            </a:pPr>
            <a:r>
              <a:rPr lang="en-US" dirty="0">
                <a:effectLst/>
              </a:rPr>
              <a:t>     only rule as defined as FULL</a:t>
            </a:r>
          </a:p>
          <a:p>
            <a:pPr marL="457200" lvl="1" indent="0">
              <a:buNone/>
            </a:pPr>
            <a:r>
              <a:rPr lang="en-US" dirty="0">
                <a:effectLst/>
              </a:rPr>
              <a:t>      will be executed</a:t>
            </a:r>
          </a:p>
          <a:p>
            <a:pPr lvl="1"/>
            <a:r>
              <a:rPr lang="en-US" dirty="0">
                <a:effectLst/>
              </a:rPr>
              <a:t>So for other request , </a:t>
            </a:r>
          </a:p>
          <a:p>
            <a:pPr marL="457200" lvl="1" indent="0">
              <a:buNone/>
            </a:pPr>
            <a:r>
              <a:rPr lang="en-US" dirty="0">
                <a:effectLst/>
              </a:rPr>
              <a:t>     only rule as defined as FULL</a:t>
            </a:r>
          </a:p>
          <a:p>
            <a:pPr marL="457200" lvl="1" indent="0">
              <a:buNone/>
            </a:pPr>
            <a:r>
              <a:rPr lang="en-US" dirty="0">
                <a:effectLst/>
              </a:rPr>
              <a:t>     and PARTIAL will be executed</a:t>
            </a:r>
          </a:p>
          <a:p>
            <a:pPr marL="457200" lvl="1" indent="0">
              <a:buNone/>
            </a:pPr>
            <a:endParaRPr lang="en-US" dirty="0">
              <a:effectLst/>
            </a:endParaRPr>
          </a:p>
          <a:p>
            <a:pPr marL="457200" lvl="1" indent="0">
              <a:buNone/>
            </a:pPr>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698386954"/>
              </p:ext>
            </p:extLst>
          </p:nvPr>
        </p:nvGraphicFramePr>
        <p:xfrm>
          <a:off x="4876136" y="4105567"/>
          <a:ext cx="6907925" cy="208917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State</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Disabled</a:t>
                      </a:r>
                    </a:p>
                  </a:txBody>
                  <a:tcPr/>
                </a:tc>
                <a:tc>
                  <a:txBody>
                    <a:bodyPr/>
                    <a:lstStyle/>
                    <a:p>
                      <a:r>
                        <a:rPr lang="en-US" sz="1400" dirty="0"/>
                        <a:t>This rule is disabled</a:t>
                      </a:r>
                      <a:r>
                        <a:rPr lang="en-US" sz="1400" baseline="0" dirty="0"/>
                        <a:t> and not be applied</a:t>
                      </a:r>
                      <a:endParaRPr lang="en-US" sz="1400" dirty="0"/>
                    </a:p>
                  </a:txBody>
                  <a:tcPr/>
                </a:tc>
                <a:extLst>
                  <a:ext uri="{0D108BD9-81ED-4DB2-BD59-A6C34878D82A}">
                    <a16:rowId xmlns:a16="http://schemas.microsoft.com/office/drawing/2014/main" val="10001"/>
                  </a:ext>
                </a:extLst>
              </a:tr>
              <a:tr h="558390">
                <a:tc>
                  <a:txBody>
                    <a:bodyPr/>
                    <a:lstStyle/>
                    <a:p>
                      <a:r>
                        <a:rPr lang="en-US" sz="1400" dirty="0"/>
                        <a:t>Partial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a:t>
                      </a:r>
                      <a:r>
                        <a:rPr lang="en-US" sz="1400" baseline="0" dirty="0"/>
                        <a:t> rule will only be applied in few functionality. This is applied in all functionality minus CDR processing</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Full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rule is applied</a:t>
                      </a:r>
                      <a:r>
                        <a:rPr lang="en-US" sz="1400" baseline="0" dirty="0"/>
                        <a:t> for all functionality.</a:t>
                      </a:r>
                      <a:endParaRPr lang="en-US" sz="1400" dirty="0"/>
                    </a:p>
                    <a:p>
                      <a:endParaRPr lang="en-US" sz="1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54238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4-16 at 07.3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40" y="1319107"/>
            <a:ext cx="10601392" cy="5316646"/>
          </a:xfrm>
          <a:prstGeom prst="rect">
            <a:avLst/>
          </a:prstGeom>
        </p:spPr>
      </p:pic>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98622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9273849"/>
              </p:ext>
            </p:extLst>
          </p:nvPr>
        </p:nvGraphicFramePr>
        <p:xfrm>
          <a:off x="124972" y="1335089"/>
          <a:ext cx="10372725" cy="2970212"/>
        </p:xfrm>
        <a:graphic>
          <a:graphicData uri="http://schemas.openxmlformats.org/presentationml/2006/ole">
            <mc:AlternateContent xmlns:mc="http://schemas.openxmlformats.org/markup-compatibility/2006">
              <mc:Choice xmlns:v="urn:schemas-microsoft-com:vml" Requires="v">
                <p:oleObj name="Document" r:id="rId2" imgW="5422900" imgH="2438400" progId="Word.Document.12">
                  <p:embed/>
                </p:oleObj>
              </mc:Choice>
              <mc:Fallback>
                <p:oleObj name="Document" r:id="rId2" imgW="5422900" imgH="2438400" progId="Word.Document.12">
                  <p:embed/>
                  <p:pic>
                    <p:nvPicPr>
                      <p:cNvPr id="0" name=""/>
                      <p:cNvPicPr/>
                      <p:nvPr/>
                    </p:nvPicPr>
                    <p:blipFill>
                      <a:blip r:embed="rId3"/>
                      <a:stretch>
                        <a:fillRect/>
                      </a:stretch>
                    </p:blipFill>
                    <p:spPr>
                      <a:xfrm>
                        <a:off x="124972" y="1335089"/>
                        <a:ext cx="10372725" cy="2970212"/>
                      </a:xfrm>
                      <a:prstGeom prst="rect">
                        <a:avLst/>
                      </a:prstGeom>
                    </p:spPr>
                  </p:pic>
                </p:oleObj>
              </mc:Fallback>
            </mc:AlternateContent>
          </a:graphicData>
        </a:graphic>
      </p:graphicFrame>
      <p:sp>
        <p:nvSpPr>
          <p:cNvPr id="3" name="TextBox 2"/>
          <p:cNvSpPr txBox="1"/>
          <p:nvPr/>
        </p:nvSpPr>
        <p:spPr>
          <a:xfrm>
            <a:off x="713504" y="4947743"/>
            <a:ext cx="10688290"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dirty="0"/>
              <a:t>State and Description about the given rule name can be modified</a:t>
            </a:r>
            <a:endParaRPr kumimoji="0" lang="en-US" sz="2200" b="1"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0284969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a:bodyPr>
          <a:lstStyle/>
          <a:p>
            <a:r>
              <a:rPr lang="en-US" dirty="0"/>
              <a:t>Display all the rule which are mapped the to the feature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feature and user type. </a:t>
            </a:r>
          </a:p>
          <a:p>
            <a:endParaRPr lang="en-US" dirty="0">
              <a:effectLst/>
            </a:endParaRPr>
          </a:p>
          <a:p>
            <a:r>
              <a:rPr lang="en-US" dirty="0">
                <a:effectLst/>
              </a:rPr>
              <a:t>If same set of rule applied to all user type for a given feature, the value of user type is default to denote it applies to all user type</a:t>
            </a:r>
          </a:p>
          <a:p>
            <a:endParaRPr lang="en-US" dirty="0">
              <a:effectLst/>
            </a:endParaRP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55805655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descr="Screen Shot 2020-04-16 at 14.2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1" y="1132417"/>
            <a:ext cx="12192000" cy="5222041"/>
          </a:xfrm>
          <a:prstGeom prst="rect">
            <a:avLst/>
          </a:prstGeom>
        </p:spPr>
      </p:pic>
    </p:spTree>
    <p:extLst>
      <p:ext uri="{BB962C8B-B14F-4D97-AF65-F5344CB8AC3E}">
        <p14:creationId xmlns:p14="http://schemas.microsoft.com/office/powerpoint/2010/main" val="323532582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17233295"/>
              </p:ext>
            </p:extLst>
          </p:nvPr>
        </p:nvGraphicFramePr>
        <p:xfrm>
          <a:off x="647524" y="1622954"/>
          <a:ext cx="10372725" cy="4606925"/>
        </p:xfrm>
        <a:graphic>
          <a:graphicData uri="http://schemas.openxmlformats.org/presentationml/2006/ole">
            <mc:AlternateContent xmlns:mc="http://schemas.openxmlformats.org/markup-compatibility/2006">
              <mc:Choice xmlns:v="urn:schemas-microsoft-com:vml" Requires="v">
                <p:oleObj name="Document" r:id="rId2" imgW="5422900" imgH="3784600" progId="Word.Document.12">
                  <p:embed/>
                </p:oleObj>
              </mc:Choice>
              <mc:Fallback>
                <p:oleObj name="Document" r:id="rId2" imgW="5422900" imgH="3784600" progId="Word.Document.12">
                  <p:embed/>
                  <p:pic>
                    <p:nvPicPr>
                      <p:cNvPr id="0" name=""/>
                      <p:cNvPicPr/>
                      <p:nvPr/>
                    </p:nvPicPr>
                    <p:blipFill>
                      <a:blip r:embed="rId3"/>
                      <a:stretch>
                        <a:fillRect/>
                      </a:stretch>
                    </p:blipFill>
                    <p:spPr>
                      <a:xfrm>
                        <a:off x="647524" y="1622954"/>
                        <a:ext cx="10372725" cy="4606925"/>
                      </a:xfrm>
                      <a:prstGeom prst="rect">
                        <a:avLst/>
                      </a:prstGeom>
                    </p:spPr>
                  </p:pic>
                </p:oleObj>
              </mc:Fallback>
            </mc:AlternateContent>
          </a:graphicData>
        </a:graphic>
      </p:graphicFrame>
    </p:spTree>
    <p:extLst>
      <p:ext uri="{BB962C8B-B14F-4D97-AF65-F5344CB8AC3E}">
        <p14:creationId xmlns:p14="http://schemas.microsoft.com/office/powerpoint/2010/main" val="231234507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 – Contd…</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08340779"/>
              </p:ext>
            </p:extLst>
          </p:nvPr>
        </p:nvGraphicFramePr>
        <p:xfrm>
          <a:off x="463639" y="1640769"/>
          <a:ext cx="10372725" cy="4005263"/>
        </p:xfrm>
        <a:graphic>
          <a:graphicData uri="http://schemas.openxmlformats.org/presentationml/2006/ole">
            <mc:AlternateContent xmlns:mc="http://schemas.openxmlformats.org/markup-compatibility/2006">
              <mc:Choice xmlns:v="urn:schemas-microsoft-com:vml" Requires="v">
                <p:oleObj name="Document" r:id="rId2" imgW="5422900" imgH="3289300" progId="Word.Document.12">
                  <p:embed/>
                </p:oleObj>
              </mc:Choice>
              <mc:Fallback>
                <p:oleObj name="Document" r:id="rId2" imgW="5422900" imgH="3289300" progId="Word.Document.12">
                  <p:embed/>
                  <p:pic>
                    <p:nvPicPr>
                      <p:cNvPr id="0" name=""/>
                      <p:cNvPicPr/>
                      <p:nvPr/>
                    </p:nvPicPr>
                    <p:blipFill>
                      <a:blip r:embed="rId3"/>
                      <a:stretch>
                        <a:fillRect/>
                      </a:stretch>
                    </p:blipFill>
                    <p:spPr>
                      <a:xfrm>
                        <a:off x="463639" y="1640769"/>
                        <a:ext cx="10372725" cy="4005263"/>
                      </a:xfrm>
                      <a:prstGeom prst="rect">
                        <a:avLst/>
                      </a:prstGeom>
                    </p:spPr>
                  </p:pic>
                </p:oleObj>
              </mc:Fallback>
            </mc:AlternateContent>
          </a:graphicData>
        </a:graphic>
      </p:graphicFrame>
    </p:spTree>
    <p:extLst>
      <p:ext uri="{BB962C8B-B14F-4D97-AF65-F5344CB8AC3E}">
        <p14:creationId xmlns:p14="http://schemas.microsoft.com/office/powerpoint/2010/main" val="307633459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0070C0"/>
                </a:solidFill>
              </a:rPr>
              <a:t>Queries</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49</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29388794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41264232"/>
              </p:ext>
            </p:extLst>
          </p:nvPr>
        </p:nvGraphicFramePr>
        <p:xfrm>
          <a:off x="689417" y="1368777"/>
          <a:ext cx="9807222" cy="5122332"/>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Message Management</a:t>
                      </a:r>
                    </a:p>
                  </a:txBody>
                  <a:tcPr/>
                </a:tc>
                <a:tc>
                  <a:txBody>
                    <a:bodyPr/>
                    <a:lstStyle/>
                    <a:p>
                      <a:r>
                        <a:rPr lang="en-US" sz="1800" dirty="0"/>
                        <a:t>All the Email</a:t>
                      </a:r>
                      <a:r>
                        <a:rPr lang="en-US" sz="1800" baseline="0" dirty="0"/>
                        <a:t> and SMS message sent to the stakeholder and end users can be configured using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Port</a:t>
                      </a:r>
                      <a:r>
                        <a:rPr lang="en-US" sz="1800" baseline="0" dirty="0"/>
                        <a:t> Management</a:t>
                      </a:r>
                      <a:endParaRPr lang="en-US" sz="1800" dirty="0"/>
                    </a:p>
                  </a:txBody>
                  <a:tcPr/>
                </a:tc>
                <a:tc>
                  <a:txBody>
                    <a:bodyPr/>
                    <a:lstStyle/>
                    <a:p>
                      <a:r>
                        <a:rPr lang="en-US" sz="1800" dirty="0"/>
                        <a:t>All</a:t>
                      </a:r>
                      <a:r>
                        <a:rPr lang="en-US" sz="1800" baseline="0" dirty="0"/>
                        <a:t> the custom ports  and address can be configured using this interface</a:t>
                      </a:r>
                      <a:endParaRPr lang="en-US" sz="1800" dirty="0"/>
                    </a:p>
                  </a:txBody>
                  <a:tcPr/>
                </a:tc>
                <a:extLst>
                  <a:ext uri="{0D108BD9-81ED-4DB2-BD59-A6C34878D82A}">
                    <a16:rowId xmlns:a16="http://schemas.microsoft.com/office/drawing/2014/main" val="10002"/>
                  </a:ext>
                </a:extLst>
              </a:tr>
              <a:tr h="853722">
                <a:tc>
                  <a:txBody>
                    <a:bodyPr/>
                    <a:lstStyle/>
                    <a:p>
                      <a:r>
                        <a:rPr lang="en-US" sz="1800" dirty="0"/>
                        <a:t>User</a:t>
                      </a:r>
                      <a:r>
                        <a:rPr lang="en-US" sz="1800" baseline="0" dirty="0"/>
                        <a:t> Parameters (System Management)</a:t>
                      </a:r>
                      <a:endParaRPr lang="en-US" sz="1800" dirty="0"/>
                    </a:p>
                  </a:txBody>
                  <a:tcPr/>
                </a:tc>
                <a:tc>
                  <a:txBody>
                    <a:bodyPr/>
                    <a:lstStyle/>
                    <a:p>
                      <a:r>
                        <a:rPr lang="en-US" sz="1800" dirty="0"/>
                        <a:t>All user parameter</a:t>
                      </a:r>
                      <a:r>
                        <a:rPr lang="en-US" sz="1800" baseline="0" dirty="0"/>
                        <a:t> can be configured using this interface</a:t>
                      </a:r>
                      <a:endParaRPr lang="en-US" sz="1800" dirty="0"/>
                    </a:p>
                  </a:txBody>
                  <a:tcPr/>
                </a:tc>
                <a:extLst>
                  <a:ext uri="{0D108BD9-81ED-4DB2-BD59-A6C34878D82A}">
                    <a16:rowId xmlns:a16="http://schemas.microsoft.com/office/drawing/2014/main" val="10003"/>
                  </a:ext>
                </a:extLst>
              </a:tr>
              <a:tr h="853722">
                <a:tc>
                  <a:txBody>
                    <a:bodyPr/>
                    <a:lstStyle/>
                    <a:p>
                      <a:r>
                        <a:rPr lang="en-US" sz="1800" dirty="0"/>
                        <a:t>System</a:t>
                      </a:r>
                      <a:r>
                        <a:rPr lang="en-US" sz="1800" baseline="0" dirty="0"/>
                        <a:t> Parameters (System Management)</a:t>
                      </a:r>
                      <a:endParaRPr lang="en-US" sz="1800" dirty="0"/>
                    </a:p>
                  </a:txBody>
                  <a:tcPr/>
                </a:tc>
                <a:tc>
                  <a:txBody>
                    <a:bodyPr/>
                    <a:lstStyle/>
                    <a:p>
                      <a:r>
                        <a:rPr lang="en-US" sz="1800" dirty="0"/>
                        <a:t>All system parameter ca</a:t>
                      </a:r>
                      <a:r>
                        <a:rPr lang="en-US" sz="1800" baseline="0" dirty="0"/>
                        <a:t>n be viewed. </a:t>
                      </a:r>
                      <a:r>
                        <a:rPr lang="en-US" sz="1800" b="1" baseline="0" dirty="0"/>
                        <a:t>These parameter are not to be changed or edited</a:t>
                      </a:r>
                      <a:endParaRPr lang="en-US" sz="1800" b="1" dirty="0"/>
                    </a:p>
                  </a:txBody>
                  <a:tcPr/>
                </a:tc>
                <a:extLst>
                  <a:ext uri="{0D108BD9-81ED-4DB2-BD59-A6C34878D82A}">
                    <a16:rowId xmlns:a16="http://schemas.microsoft.com/office/drawing/2014/main" val="10004"/>
                  </a:ext>
                </a:extLst>
              </a:tr>
              <a:tr h="853722">
                <a:tc>
                  <a:txBody>
                    <a:bodyPr/>
                    <a:lstStyle/>
                    <a:p>
                      <a:r>
                        <a:rPr lang="en-US" sz="1800" dirty="0"/>
                        <a:t>Field Parameters (Drop</a:t>
                      </a:r>
                      <a:r>
                        <a:rPr lang="en-US" sz="1800" baseline="0" dirty="0"/>
                        <a:t> down field in form and files)</a:t>
                      </a:r>
                      <a:endParaRPr lang="en-US" sz="1800" dirty="0"/>
                    </a:p>
                  </a:txBody>
                  <a:tcPr/>
                </a:tc>
                <a:tc>
                  <a:txBody>
                    <a:bodyPr/>
                    <a:lstStyle/>
                    <a:p>
                      <a:r>
                        <a:rPr lang="en-US" sz="1800" dirty="0"/>
                        <a:t>All values</a:t>
                      </a:r>
                      <a:r>
                        <a:rPr lang="en-US" sz="1800" baseline="0" dirty="0"/>
                        <a:t> shown in the drop down menu in the UI panel for various user can be configured using this panel</a:t>
                      </a:r>
                      <a:endParaRPr lang="en-US" sz="1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851998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1B48B6"/>
                </a:solidFill>
              </a:rPr>
              <a:t>Thank You</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50</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12496192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C895E-D14B-1647-92FA-807D8EE25B39}"/>
              </a:ext>
            </a:extLst>
          </p:cNvPr>
          <p:cNvSpPr>
            <a:spLocks noGrp="1"/>
          </p:cNvSpPr>
          <p:nvPr>
            <p:ph type="sldNum" sz="quarter" idx="2"/>
          </p:nvPr>
        </p:nvSpPr>
        <p:spPr/>
        <p:txBody>
          <a:bodyPr/>
          <a:lstStyle/>
          <a:p>
            <a:fld id="{86CB4B4D-7CA3-9044-876B-883B54F8677D}" type="slidenum">
              <a:rPr lang="en-IN" smtClean="0"/>
              <a:pPr/>
              <a:t>51</a:t>
            </a:fld>
            <a:endParaRPr lang="en-IN"/>
          </a:p>
        </p:txBody>
      </p:sp>
      <p:sp>
        <p:nvSpPr>
          <p:cNvPr id="3" name="Footer Placeholder 2">
            <a:extLst>
              <a:ext uri="{FF2B5EF4-FFF2-40B4-BE49-F238E27FC236}">
                <a16:creationId xmlns:a16="http://schemas.microsoft.com/office/drawing/2014/main" id="{B412DD2A-33CD-EB42-B056-7E2A15F18FC0}"/>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40653444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 – Contd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26986374"/>
              </p:ext>
            </p:extLst>
          </p:nvPr>
        </p:nvGraphicFramePr>
        <p:xfrm>
          <a:off x="689417" y="1368777"/>
          <a:ext cx="9807222" cy="3414888"/>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Policy</a:t>
                      </a:r>
                      <a:r>
                        <a:rPr lang="en-US" sz="1800" baseline="0" dirty="0"/>
                        <a:t> Management</a:t>
                      </a:r>
                      <a:endParaRPr lang="en-US" sz="1800" dirty="0"/>
                    </a:p>
                  </a:txBody>
                  <a:tcPr/>
                </a:tc>
                <a:tc>
                  <a:txBody>
                    <a:bodyPr/>
                    <a:lstStyle/>
                    <a:p>
                      <a:r>
                        <a:rPr lang="en-US" sz="1800" dirty="0"/>
                        <a:t>All</a:t>
                      </a:r>
                      <a:r>
                        <a:rPr lang="en-US" sz="1800" baseline="0" dirty="0"/>
                        <a:t> policy related parameter can be defined in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Audit Management</a:t>
                      </a:r>
                    </a:p>
                  </a:txBody>
                  <a:tcPr/>
                </a:tc>
                <a:tc>
                  <a:txBody>
                    <a:bodyPr/>
                    <a:lstStyle/>
                    <a:p>
                      <a:r>
                        <a:rPr lang="en-US" sz="1800" dirty="0"/>
                        <a:t>To view what users are doing and which</a:t>
                      </a:r>
                      <a:r>
                        <a:rPr lang="en-US" sz="1800" baseline="0" dirty="0"/>
                        <a:t> functionality is being used.</a:t>
                      </a:r>
                      <a:endParaRPr lang="en-US" sz="1800" dirty="0"/>
                    </a:p>
                  </a:txBody>
                  <a:tcPr/>
                </a:tc>
                <a:extLst>
                  <a:ext uri="{0D108BD9-81ED-4DB2-BD59-A6C34878D82A}">
                    <a16:rowId xmlns:a16="http://schemas.microsoft.com/office/drawing/2014/main" val="10002"/>
                  </a:ext>
                </a:extLst>
              </a:tr>
              <a:tr h="853722">
                <a:tc>
                  <a:txBody>
                    <a:bodyPr/>
                    <a:lstStyle/>
                    <a:p>
                      <a:r>
                        <a:rPr lang="en-US" sz="1800" dirty="0"/>
                        <a:t>Currency</a:t>
                      </a:r>
                      <a:r>
                        <a:rPr lang="en-US" sz="1800" baseline="0" dirty="0"/>
                        <a:t> Management</a:t>
                      </a:r>
                      <a:endParaRPr lang="en-US" sz="1800" dirty="0"/>
                    </a:p>
                  </a:txBody>
                  <a:tcPr/>
                </a:tc>
                <a:tc>
                  <a:txBody>
                    <a:bodyPr/>
                    <a:lstStyle/>
                    <a:p>
                      <a:r>
                        <a:rPr lang="en-US" sz="1800" dirty="0"/>
                        <a:t>Configure</a:t>
                      </a:r>
                      <a:r>
                        <a:rPr lang="en-US" sz="1800" baseline="0" dirty="0"/>
                        <a:t> the prices of different currency in Riel and Dollar on monthly basis</a:t>
                      </a:r>
                      <a:endParaRPr 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8767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System Admin User – System Interface</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7</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06597564"/>
              </p:ext>
            </p:extLst>
          </p:nvPr>
        </p:nvGraphicFramePr>
        <p:xfrm>
          <a:off x="784578" y="1361722"/>
          <a:ext cx="9796463" cy="4419600"/>
        </p:xfrm>
        <a:graphic>
          <a:graphicData uri="http://schemas.openxmlformats.org/presentationml/2006/ole">
            <mc:AlternateContent xmlns:mc="http://schemas.openxmlformats.org/markup-compatibility/2006">
              <mc:Choice xmlns:v="urn:schemas-microsoft-com:vml" Requires="v">
                <p:oleObj name="Document" r:id="rId2" imgW="5829300" imgH="2628900" progId="Word.Document.12">
                  <p:embed/>
                </p:oleObj>
              </mc:Choice>
              <mc:Fallback>
                <p:oleObj name="Document" r:id="rId2" imgW="5829300" imgH="2628900" progId="Word.Document.12">
                  <p:embed/>
                  <p:pic>
                    <p:nvPicPr>
                      <p:cNvPr id="0" name=""/>
                      <p:cNvPicPr/>
                      <p:nvPr/>
                    </p:nvPicPr>
                    <p:blipFill>
                      <a:blip r:embed="rId3"/>
                      <a:stretch>
                        <a:fillRect/>
                      </a:stretch>
                    </p:blipFill>
                    <p:spPr>
                      <a:xfrm>
                        <a:off x="784578" y="1361722"/>
                        <a:ext cx="9796463" cy="4419600"/>
                      </a:xfrm>
                      <a:prstGeom prst="rect">
                        <a:avLst/>
                      </a:prstGeom>
                    </p:spPr>
                  </p:pic>
                </p:oleObj>
              </mc:Fallback>
            </mc:AlternateContent>
          </a:graphicData>
        </a:graphic>
      </p:graphicFrame>
    </p:spTree>
    <p:extLst>
      <p:ext uri="{BB962C8B-B14F-4D97-AF65-F5344CB8AC3E}">
        <p14:creationId xmlns:p14="http://schemas.microsoft.com/office/powerpoint/2010/main" val="4072197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10000"/>
          </a:bodyPr>
          <a:lstStyle/>
          <a:p>
            <a:r>
              <a:rPr lang="en-IN" dirty="0"/>
              <a:t>All Email and SMS message/Notifications are configured using this feature</a:t>
            </a:r>
          </a:p>
          <a:p>
            <a:endParaRPr lang="en-IN" dirty="0"/>
          </a:p>
          <a:p>
            <a:r>
              <a:rPr lang="en-IN" dirty="0"/>
              <a:t>Filter can be set on </a:t>
            </a:r>
          </a:p>
          <a:p>
            <a:pPr lvl="1"/>
            <a:r>
              <a:rPr lang="en-IN" dirty="0"/>
              <a:t>Channel Type (SMS/E mail)</a:t>
            </a:r>
          </a:p>
          <a:p>
            <a:pPr marL="457200" lvl="1" indent="0">
              <a:buNone/>
            </a:pPr>
            <a:endParaRPr lang="en-IN" dirty="0"/>
          </a:p>
          <a:p>
            <a:r>
              <a:rPr lang="en-IN" dirty="0"/>
              <a:t>Each message is dynamic and contain following dynamic parameters depending on the message:</a:t>
            </a:r>
          </a:p>
          <a:p>
            <a:pPr lvl="1"/>
            <a:r>
              <a:rPr lang="en-IN" dirty="0"/>
              <a:t>First name of the stakeholder for addresing the mail (f_name)</a:t>
            </a:r>
          </a:p>
          <a:p>
            <a:pPr lvl="1"/>
            <a:r>
              <a:rPr lang="en-IN" dirty="0"/>
              <a:t>Transaction ID of the request (txn_id)</a:t>
            </a:r>
          </a:p>
          <a:p>
            <a:pPr lvl="1"/>
            <a:r>
              <a:rPr lang="en-IN" dirty="0"/>
              <a:t>User Name (u_name)</a:t>
            </a:r>
          </a:p>
          <a:p>
            <a:pPr lvl="1"/>
            <a:endParaRPr lang="en-IN" dirty="0"/>
          </a:p>
          <a:p>
            <a:r>
              <a:rPr lang="en-IN" dirty="0"/>
              <a:t>Any change will come into effect from the next request generated in the system.</a:t>
            </a:r>
          </a:p>
          <a:p>
            <a:pPr marL="457200" lvl="1"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583716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Examples - Consignment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63444255"/>
              </p:ext>
            </p:extLst>
          </p:nvPr>
        </p:nvGraphicFramePr>
        <p:xfrm>
          <a:off x="463639" y="1264797"/>
          <a:ext cx="11248584" cy="4354115"/>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when system has rejected the consignment due to processing errors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2651">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457200">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CEIR Authority has been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custom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Admin when Customs has rejected  the consignment                                                      </a:t>
                      </a:r>
                    </a:p>
                  </a:txBody>
                  <a:tcPr marL="12700" marR="12700" marT="12700" marB="0" anchor="b">
                    <a:lnL>
                      <a:noFill/>
                    </a:lnL>
                    <a:lnR>
                      <a:noFill/>
                    </a:lnR>
                    <a:lnT>
                      <a:noFill/>
                    </a:lnT>
                    <a:lnB>
                      <a:noFill/>
                    </a:lnB>
                    <a:solidFill>
                      <a:srgbClr val="FFFFFF"/>
                    </a:solidFill>
                  </a:tcPr>
                </a:tc>
                <a:extLst>
                  <a:ext uri="{0D108BD9-81ED-4DB2-BD59-A6C34878D82A}">
                    <a16:rowId xmlns:a16="http://schemas.microsoft.com/office/drawing/2014/main" val="10007"/>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or TRC when system has processed the type approval request successfully</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60371345"/>
      </p:ext>
    </p:extLst>
  </p:cSld>
  <p:clrMapOvr>
    <a:masterClrMapping/>
  </p:clrMapOvr>
  <p:transition spd="med"/>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L_template_new" id="{B63B2276-EC30-1F43-9C76-09EB8FBB2A52}" vid="{7CAE3B39-EFA4-B24F-A453-4650E745A60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 Theme</Template>
  <TotalTime>25319</TotalTime>
  <Words>2139</Words>
  <Application>Microsoft Office PowerPoint</Application>
  <PresentationFormat>Widescreen</PresentationFormat>
  <Paragraphs>410</Paragraphs>
  <Slides>51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Calibri Light</vt:lpstr>
      <vt:lpstr>Wingdings</vt:lpstr>
      <vt:lpstr>White Theme</vt:lpstr>
      <vt:lpstr>Document</vt:lpstr>
      <vt:lpstr>CEIR   System Management -Training Manual</vt:lpstr>
      <vt:lpstr>PowerPoint Presentation</vt:lpstr>
      <vt:lpstr>Feature Overview</vt:lpstr>
      <vt:lpstr>Feature Impact / Use Cases</vt:lpstr>
      <vt:lpstr>Configuration - Items</vt:lpstr>
      <vt:lpstr>Configuration – Items – Contd …</vt:lpstr>
      <vt:lpstr>System Admin User – System Interface</vt:lpstr>
      <vt:lpstr>Message Management</vt:lpstr>
      <vt:lpstr>Message Management – Examples - Consignment</vt:lpstr>
      <vt:lpstr>Message Management - GUI</vt:lpstr>
      <vt:lpstr>Message Management - GUI</vt:lpstr>
      <vt:lpstr>System Management</vt:lpstr>
      <vt:lpstr>System Management – Examples – Greylist</vt:lpstr>
      <vt:lpstr>System Management - GUI</vt:lpstr>
      <vt:lpstr>System Management - GUI</vt:lpstr>
      <vt:lpstr>Port Management</vt:lpstr>
      <vt:lpstr>Port Management - GUI</vt:lpstr>
      <vt:lpstr>Port Management - GUI</vt:lpstr>
      <vt:lpstr>Field Management</vt:lpstr>
      <vt:lpstr>Field Management – Examples </vt:lpstr>
      <vt:lpstr>Field Management - GUI</vt:lpstr>
      <vt:lpstr>Field Management - GUI</vt:lpstr>
      <vt:lpstr>Currency Management </vt:lpstr>
      <vt:lpstr>Currency Management – Examples </vt:lpstr>
      <vt:lpstr>Currency Management - GUI</vt:lpstr>
      <vt:lpstr>Currency Management - GUI</vt:lpstr>
      <vt:lpstr>Audit Management </vt:lpstr>
      <vt:lpstr>Audit Management – Examples </vt:lpstr>
      <vt:lpstr>Audit Management - GUI</vt:lpstr>
      <vt:lpstr>Audit Management - GUI</vt:lpstr>
      <vt:lpstr>Policy Management </vt:lpstr>
      <vt:lpstr>Policy Management – Examples </vt:lpstr>
      <vt:lpstr>Policy Management - GUI</vt:lpstr>
      <vt:lpstr>Policy Management - GUI</vt:lpstr>
      <vt:lpstr>User Type Management </vt:lpstr>
      <vt:lpstr>User Type – Types </vt:lpstr>
      <vt:lpstr>User Type Management - GUI</vt:lpstr>
      <vt:lpstr>User Type Management - GUI</vt:lpstr>
      <vt:lpstr>User Type Feature Mapping – </vt:lpstr>
      <vt:lpstr>User Feature Mapping Management - GUI</vt:lpstr>
      <vt:lpstr>User Feature Mapping - GUI</vt:lpstr>
      <vt:lpstr>Rule List  </vt:lpstr>
      <vt:lpstr>Rule List Management - GUI</vt:lpstr>
      <vt:lpstr>Rule List - GUI</vt:lpstr>
      <vt:lpstr>Rule Feature Mapping</vt:lpstr>
      <vt:lpstr>Rule Feature Mapping - GUI</vt:lpstr>
      <vt:lpstr>Rule Feature Mapping - GUI</vt:lpstr>
      <vt:lpstr>Rule Feature Mapping – GUI – Contd…</vt:lpstr>
      <vt:lpstr>Queries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Naveen Verma</dc:creator>
  <cp:lastModifiedBy>gaurav</cp:lastModifiedBy>
  <cp:revision>549</cp:revision>
  <dcterms:created xsi:type="dcterms:W3CDTF">2019-04-20T15:44:52Z</dcterms:created>
  <dcterms:modified xsi:type="dcterms:W3CDTF">2021-05-30T19:11:03Z</dcterms:modified>
</cp:coreProperties>
</file>